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  <p:sldMasterId id="2147483653" r:id="rId3"/>
    <p:sldMasterId id="2147483655" r:id="rId4"/>
    <p:sldMasterId id="2147483657" r:id="rId5"/>
    <p:sldMasterId id="2147483656" r:id="rId6"/>
    <p:sldMasterId id="2147483658" r:id="rId7"/>
    <p:sldMasterId id="2147483659" r:id="rId8"/>
    <p:sldMasterId id="2147483774" r:id="rId9"/>
    <p:sldMasterId id="2147483786" r:id="rId10"/>
    <p:sldMasterId id="2147483799" r:id="rId11"/>
    <p:sldMasterId id="2147483813" r:id="rId12"/>
  </p:sldMasterIdLst>
  <p:notesMasterIdLst>
    <p:notesMasterId r:id="rId47"/>
  </p:notesMasterIdLst>
  <p:sldIdLst>
    <p:sldId id="426" r:id="rId13"/>
    <p:sldId id="374" r:id="rId14"/>
    <p:sldId id="365" r:id="rId15"/>
    <p:sldId id="289" r:id="rId16"/>
    <p:sldId id="366" r:id="rId17"/>
    <p:sldId id="291" r:id="rId18"/>
    <p:sldId id="292" r:id="rId19"/>
    <p:sldId id="364" r:id="rId20"/>
    <p:sldId id="294" r:id="rId21"/>
    <p:sldId id="414" r:id="rId22"/>
    <p:sldId id="375" r:id="rId23"/>
    <p:sldId id="418" r:id="rId24"/>
    <p:sldId id="419" r:id="rId25"/>
    <p:sldId id="420" r:id="rId26"/>
    <p:sldId id="421" r:id="rId27"/>
    <p:sldId id="422" r:id="rId28"/>
    <p:sldId id="424" r:id="rId29"/>
    <p:sldId id="371" r:id="rId30"/>
    <p:sldId id="297" r:id="rId31"/>
    <p:sldId id="376" r:id="rId32"/>
    <p:sldId id="299" r:id="rId33"/>
    <p:sldId id="377" r:id="rId34"/>
    <p:sldId id="378" r:id="rId35"/>
    <p:sldId id="379" r:id="rId36"/>
    <p:sldId id="380" r:id="rId37"/>
    <p:sldId id="306" r:id="rId38"/>
    <p:sldId id="307" r:id="rId39"/>
    <p:sldId id="315" r:id="rId40"/>
    <p:sldId id="391" r:id="rId41"/>
    <p:sldId id="334" r:id="rId42"/>
    <p:sldId id="336" r:id="rId43"/>
    <p:sldId id="423" r:id="rId44"/>
    <p:sldId id="425" r:id="rId45"/>
    <p:sldId id="355" r:id="rId46"/>
  </p:sldIdLst>
  <p:sldSz cx="9144000" cy="6858000" type="screen4x3"/>
  <p:notesSz cx="6794500" cy="9931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2626"/>
    <a:srgbClr val="FFFF66"/>
    <a:srgbClr val="AEA400"/>
    <a:srgbClr val="A79E70"/>
    <a:srgbClr val="999A8F"/>
    <a:srgbClr val="C88F42"/>
    <a:srgbClr val="D2492A"/>
    <a:srgbClr val="3A4A6A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9" autoAdjust="0"/>
    <p:restoredTop sz="97488" autoAdjust="0"/>
  </p:normalViewPr>
  <p:slideViewPr>
    <p:cSldViewPr>
      <p:cViewPr>
        <p:scale>
          <a:sx n="100" d="100"/>
          <a:sy n="100" d="100"/>
        </p:scale>
        <p:origin x="-1302" y="-678"/>
      </p:cViewPr>
      <p:guideLst>
        <p:guide orient="horz" pos="935"/>
        <p:guide orient="horz" pos="2478"/>
        <p:guide orient="horz" pos="1398"/>
        <p:guide pos="697"/>
        <p:guide pos="2154"/>
        <p:guide pos="617"/>
        <p:guide pos="777"/>
        <p:guide pos="359"/>
        <p:guide pos="5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0" tIns="47770" rIns="95540" bIns="47770" numCol="1" anchor="t" anchorCtr="0" compatLnSpc="1">
            <a:prstTxWarp prst="textNoShape">
              <a:avLst/>
            </a:prstTxWarp>
          </a:bodyPr>
          <a:lstStyle>
            <a:lvl1pPr defTabSz="955675">
              <a:defRPr sz="1300"/>
            </a:lvl1pPr>
          </a:lstStyle>
          <a:p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0" tIns="47770" rIns="95540" bIns="4777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64112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5600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0" tIns="47770" rIns="95540" bIns="47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0" tIns="47770" rIns="95540" bIns="47770" numCol="1" anchor="b" anchorCtr="0" compatLnSpc="1">
            <a:prstTxWarp prst="textNoShape">
              <a:avLst/>
            </a:prstTxWarp>
          </a:bodyPr>
          <a:lstStyle>
            <a:lvl1pPr defTabSz="955675">
              <a:defRPr sz="1300"/>
            </a:lvl1pPr>
          </a:lstStyle>
          <a:p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45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0" tIns="47770" rIns="95540" bIns="4777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8BBFFE3B-D17F-4F17-8E4E-5C3F79DF3DFC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FE17AE-0299-4A5C-92B5-C4AF44F344C3}" type="slidenum">
              <a:rPr lang="en-GB"/>
              <a:pPr/>
              <a:t>1</a:t>
            </a:fld>
            <a:endParaRPr lang="en-GB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209269-7908-4A30-87FB-F8A836E18A50}" type="slidenum">
              <a:rPr lang="en-GB"/>
              <a:pPr/>
              <a:t>11</a:t>
            </a:fld>
            <a:endParaRPr lang="en-GB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FFE3B-D17F-4F17-8E4E-5C3F79DF3DFC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FFE3B-D17F-4F17-8E4E-5C3F79DF3DFC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FFE3B-D17F-4F17-8E4E-5C3F79DF3DFC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FFE3B-D17F-4F17-8E4E-5C3F79DF3DFC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FFE3B-D17F-4F17-8E4E-5C3F79DF3DFC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FFE3B-D17F-4F17-8E4E-5C3F79DF3DFC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095A39-E7D5-4ED0-8A41-06A32CEE1C0C}" type="slidenum">
              <a:rPr lang="en-GB"/>
              <a:pPr/>
              <a:t>18</a:t>
            </a:fld>
            <a:endParaRPr lang="en-GB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BC7AA4-0D34-487E-A86F-FDEFF6CCEF2D}" type="slidenum">
              <a:rPr lang="en-GB"/>
              <a:pPr/>
              <a:t>19</a:t>
            </a:fld>
            <a:endParaRPr lang="en-GB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713" y="733425"/>
            <a:ext cx="4999037" cy="3749675"/>
          </a:xfrm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729163"/>
            <a:ext cx="4964112" cy="44831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6A7E1B-3276-4DFD-8926-EE44835927CE}" type="slidenum">
              <a:rPr lang="en-GB"/>
              <a:pPr/>
              <a:t>20</a:t>
            </a:fld>
            <a:endParaRPr lang="en-GB"/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B3C117-EF10-4952-AD73-3BBFA28E10E8}" type="slidenum">
              <a:rPr lang="en-GB"/>
              <a:pPr/>
              <a:t>2</a:t>
            </a:fld>
            <a:endParaRPr lang="en-GB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FFE3B-D17F-4F17-8E4E-5C3F79DF3DFC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621C4-CCE4-4694-AFFB-AB4EA4644BC3}" type="slidenum">
              <a:rPr lang="en-GB"/>
              <a:pPr/>
              <a:t>22</a:t>
            </a:fld>
            <a:endParaRPr lang="en-GB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64ACB-E83D-48DE-9FC0-AE72FF4F187A}" type="slidenum">
              <a:rPr lang="en-GB"/>
              <a:pPr/>
              <a:t>23</a:t>
            </a:fld>
            <a:endParaRPr lang="en-GB"/>
          </a:p>
        </p:txBody>
      </p:sp>
      <p:sp>
        <p:nvSpPr>
          <p:cNvPr id="55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59983A-1FB7-4833-BCDC-04B6CA4CAB1C}" type="slidenum">
              <a:rPr lang="en-GB"/>
              <a:pPr/>
              <a:t>24</a:t>
            </a:fld>
            <a:endParaRPr lang="en-GB"/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1D074D-711A-47EF-B7E9-F285D2969BAE}" type="slidenum">
              <a:rPr lang="en-GB"/>
              <a:pPr/>
              <a:t>25</a:t>
            </a:fld>
            <a:endParaRPr lang="en-GB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FFE3B-D17F-4F17-8E4E-5C3F79DF3DFC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FFE3B-D17F-4F17-8E4E-5C3F79DF3DFC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FFE3B-D17F-4F17-8E4E-5C3F79DF3DFC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9D80ED-BFB7-4DDF-8C0F-9ED2A8FF5C71}" type="slidenum">
              <a:rPr lang="en-GB"/>
              <a:pPr/>
              <a:t>29</a:t>
            </a:fld>
            <a:endParaRPr lang="en-GB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FFE3B-D17F-4F17-8E4E-5C3F79DF3DFC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1EB47-63C9-4A56-861B-C5E3DBB02C32}" type="slidenum">
              <a:rPr lang="en-GB"/>
              <a:pPr/>
              <a:t>3</a:t>
            </a:fld>
            <a:endParaRPr lang="en-GB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FFE3B-D17F-4F17-8E4E-5C3F79DF3DFC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FFE3B-D17F-4F17-8E4E-5C3F79DF3DFC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FFE3B-D17F-4F17-8E4E-5C3F79DF3DFC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12B03-EA70-4E3F-8568-BCAE437BA503}" type="slidenum">
              <a:rPr lang="en-GB"/>
              <a:pPr/>
              <a:t>4</a:t>
            </a:fld>
            <a:endParaRPr lang="en-GB"/>
          </a:p>
        </p:txBody>
      </p:sp>
      <p:sp>
        <p:nvSpPr>
          <p:cNvPr id="403458" name="Rectangle 7"/>
          <p:cNvSpPr txBox="1">
            <a:spLocks noGrp="1" noChangeArrowheads="1"/>
          </p:cNvSpPr>
          <p:nvPr/>
        </p:nvSpPr>
        <p:spPr bwMode="auto">
          <a:xfrm>
            <a:off x="3849688" y="9432925"/>
            <a:ext cx="294481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19" tIns="46910" rIns="93819" bIns="46910" anchor="b"/>
          <a:lstStyle/>
          <a:p>
            <a:pPr algn="r" defTabSz="938213" eaLnBrk="0" hangingPunct="0"/>
            <a:fld id="{CEE46A47-7E42-4CEF-A889-0129939CAA9D}" type="slidenum">
              <a:rPr lang="en-GB" sz="1200">
                <a:latin typeface="Times New Roman" pitchFamily="18" charset="0"/>
              </a:rPr>
              <a:pPr algn="r" defTabSz="938213" eaLnBrk="0" hangingPunct="0"/>
              <a:t>4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403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68350"/>
            <a:ext cx="4953000" cy="3714750"/>
          </a:xfrm>
          <a:ln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9D446-0C4F-4548-8F2F-CD1A6F3A1655}" type="slidenum">
              <a:rPr lang="en-GB"/>
              <a:pPr/>
              <a:t>5</a:t>
            </a:fld>
            <a:endParaRPr lang="en-GB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4FBE94-44C3-4C7A-9CEE-C29C3A331466}" type="slidenum">
              <a:rPr lang="en-GB"/>
              <a:pPr/>
              <a:t>7</a:t>
            </a:fld>
            <a:endParaRPr lang="en-GB"/>
          </a:p>
        </p:txBody>
      </p:sp>
      <p:sp>
        <p:nvSpPr>
          <p:cNvPr id="408578" name="Rectangle 3"/>
          <p:cNvSpPr txBox="1">
            <a:spLocks noGrp="1" noChangeArrowheads="1"/>
          </p:cNvSpPr>
          <p:nvPr/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439" tIns="49719" rIns="99439" bIns="49719"/>
          <a:lstStyle/>
          <a:p>
            <a:pPr algn="r" defTabSz="993775" eaLnBrk="0" hangingPunct="0"/>
            <a:fld id="{B3454F9F-C294-4F9C-B6DD-F530114F6DC6}" type="datetime1">
              <a:rPr lang="en-GB" sz="1300">
                <a:latin typeface="Times New Roman" pitchFamily="18" charset="0"/>
              </a:rPr>
              <a:pPr algn="r" defTabSz="993775" eaLnBrk="0" hangingPunct="0"/>
              <a:t>18/09/2012</a:t>
            </a:fld>
            <a:endParaRPr lang="en-GB" sz="1300">
              <a:latin typeface="Times New Roman" pitchFamily="18" charset="0"/>
            </a:endParaRPr>
          </a:p>
        </p:txBody>
      </p:sp>
      <p:sp>
        <p:nvSpPr>
          <p:cNvPr id="408579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439" tIns="49719" rIns="99439" bIns="49719" anchor="b"/>
          <a:lstStyle/>
          <a:p>
            <a:pPr algn="r" defTabSz="993775" eaLnBrk="0" hangingPunct="0"/>
            <a:fld id="{99D58D78-2D8C-48F7-9413-427304C66A9D}" type="slidenum">
              <a:rPr lang="en-GB" sz="1300">
                <a:latin typeface="Times New Roman" pitchFamily="18" charset="0"/>
              </a:rPr>
              <a:pPr algn="r" defTabSz="993775" eaLnBrk="0" hangingPunct="0"/>
              <a:t>7</a:t>
            </a:fld>
            <a:endParaRPr lang="en-GB" sz="1300">
              <a:latin typeface="Times New Roman" pitchFamily="18" charset="0"/>
            </a:endParaRPr>
          </a:p>
        </p:txBody>
      </p:sp>
      <p:sp>
        <p:nvSpPr>
          <p:cNvPr id="408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68350"/>
            <a:ext cx="4951413" cy="3713163"/>
          </a:xfrm>
          <a:ln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E0F71A-06CA-49CE-A234-1F8E34B80E16}" type="slidenum">
              <a:rPr lang="en-GB"/>
              <a:pPr/>
              <a:t>8</a:t>
            </a:fld>
            <a:endParaRPr lang="en-GB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55125-8B9B-4EAC-A916-E88E1FF4524B}" type="slidenum">
              <a:rPr lang="en-GB"/>
              <a:pPr/>
              <a:t>9</a:t>
            </a:fld>
            <a:endParaRPr lang="en-GB"/>
          </a:p>
        </p:txBody>
      </p:sp>
      <p:sp>
        <p:nvSpPr>
          <p:cNvPr id="412674" name="Rectangle 3"/>
          <p:cNvSpPr txBox="1">
            <a:spLocks noGrp="1" noChangeArrowheads="1"/>
          </p:cNvSpPr>
          <p:nvPr/>
        </p:nvSpPr>
        <p:spPr bwMode="auto">
          <a:xfrm>
            <a:off x="3849688" y="0"/>
            <a:ext cx="294481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26" tIns="47564" rIns="95126" bIns="47564"/>
          <a:lstStyle/>
          <a:p>
            <a:pPr algn="r" defTabSz="950913" eaLnBrk="0" hangingPunct="0"/>
            <a:fld id="{E296DAD2-D5A8-4D26-B12C-0E135FBE3C5D}" type="datetime1">
              <a:rPr lang="en-GB" sz="1200">
                <a:latin typeface="Times New Roman" pitchFamily="18" charset="0"/>
              </a:rPr>
              <a:pPr algn="r" defTabSz="950913" eaLnBrk="0" hangingPunct="0"/>
              <a:t>18/09/2012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412675" name="Rectangle 7"/>
          <p:cNvSpPr txBox="1">
            <a:spLocks noGrp="1" noChangeArrowheads="1"/>
          </p:cNvSpPr>
          <p:nvPr/>
        </p:nvSpPr>
        <p:spPr bwMode="auto">
          <a:xfrm>
            <a:off x="3849688" y="9432925"/>
            <a:ext cx="294481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26" tIns="47564" rIns="95126" bIns="47564" anchor="b"/>
          <a:lstStyle/>
          <a:p>
            <a:pPr algn="r" defTabSz="950913" eaLnBrk="0" hangingPunct="0"/>
            <a:fld id="{4685A4EC-354F-4A72-8227-E52DE9C4FBFA}" type="slidenum">
              <a:rPr lang="en-GB" sz="1200">
                <a:latin typeface="Times New Roman" pitchFamily="18" charset="0"/>
              </a:rPr>
              <a:pPr algn="r" defTabSz="950913" eaLnBrk="0" hangingPunct="0"/>
              <a:t>9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412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7713"/>
            <a:ext cx="4957763" cy="3717925"/>
          </a:xfrm>
          <a:ln/>
        </p:spPr>
      </p:sp>
      <p:sp>
        <p:nvSpPr>
          <p:cNvPr id="412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719638"/>
            <a:ext cx="4972050" cy="4464050"/>
          </a:xfrm>
        </p:spPr>
        <p:txBody>
          <a:bodyPr lIns="95126" tIns="47564" rIns="95126" bIns="4756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E0F71A-06CA-49CE-A234-1F8E34B80E16}" type="slidenum">
              <a:rPr lang="en-GB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3" name="Picture 21" descr="interbrand-contour_replacement-graphic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2463"/>
            <a:ext cx="9144000" cy="2400300"/>
          </a:xfrm>
          <a:prstGeom prst="rect">
            <a:avLst/>
          </a:prstGeom>
          <a:noFill/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4500" y="1333500"/>
            <a:ext cx="8159750" cy="2116138"/>
          </a:xfrm>
        </p:spPr>
        <p:txBody>
          <a:bodyPr anchor="b"/>
          <a:lstStyle>
            <a:lvl1pPr>
              <a:lnSpc>
                <a:spcPct val="73000"/>
              </a:lnSpc>
              <a:defRPr sz="4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4500" y="3524250"/>
            <a:ext cx="8159750" cy="2312988"/>
          </a:xfrm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8199" name="Picture 7" descr="Logo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" y="465138"/>
            <a:ext cx="3065463" cy="768350"/>
          </a:xfrm>
          <a:prstGeom prst="rect">
            <a:avLst/>
          </a:prstGeom>
          <a:noFill/>
        </p:spPr>
      </p:pic>
      <p:sp>
        <p:nvSpPr>
          <p:cNvPr id="8205" name="Rectangle 1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207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BF17572-A708-42C2-AD82-C2E582B4AFAF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8208" name="Picture 16" descr="Strapl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1188" y="836613"/>
            <a:ext cx="2919412" cy="15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AB5E9-CAA5-4D69-B641-29F334CA8F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Click View &gt; Header and Footer to add footer text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C830C-47BF-42AD-9CB2-51D9FE6790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Click View &gt; Header and Footer to add footer text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D3ED3-51EA-4B33-8077-2019684E28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92250"/>
            <a:ext cx="2057400" cy="488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2250"/>
            <a:ext cx="6019800" cy="488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Click View &gt; Header and Footer to add footer text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2613B-BD9C-43A6-9F71-CD4436CE79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2776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B1366-0EC3-4E19-85F6-AE61C75F3F94}" type="slidenum">
              <a:rPr lang="en-US">
                <a:solidFill>
                  <a:srgbClr val="0027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2776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75B88-ADA5-49CE-AE1F-C90894DB9BFA}" type="slidenum">
              <a:rPr lang="en-US">
                <a:solidFill>
                  <a:srgbClr val="0027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2776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C9FE4-8657-4413-BB16-76F4ADD3F33B}" type="slidenum">
              <a:rPr lang="en-US">
                <a:solidFill>
                  <a:srgbClr val="0027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24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24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2776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40E2-F14B-45FC-A48E-EDE76B63FF80}" type="slidenum">
              <a:rPr lang="en-US">
                <a:solidFill>
                  <a:srgbClr val="0027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2776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718C9-989F-4EFE-B96C-FB42DC443633}" type="slidenum">
              <a:rPr lang="en-US">
                <a:solidFill>
                  <a:srgbClr val="0027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2776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E3E39-0D16-4953-B4A3-B7CF88690113}" type="slidenum">
              <a:rPr lang="en-US">
                <a:solidFill>
                  <a:srgbClr val="0027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2776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AF3A9-63E9-4588-BE14-F9726779D917}" type="slidenum">
              <a:rPr lang="en-US">
                <a:solidFill>
                  <a:srgbClr val="0027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57313"/>
            <a:ext cx="2057400" cy="5022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57313"/>
            <a:ext cx="6019800" cy="5022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AB85D-A6A0-46B6-9B54-660AA80AE67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2776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FDF1F-6CF2-4E73-BDE1-96DE4A7A4C60}" type="slidenum">
              <a:rPr lang="en-US">
                <a:solidFill>
                  <a:srgbClr val="0027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2776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18112-62D8-4404-BF45-3DF2006C98AA}" type="slidenum">
              <a:rPr lang="en-US">
                <a:solidFill>
                  <a:srgbClr val="0027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2776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0287D-4B52-48ED-A9E1-17AF4C88B9B1}" type="slidenum">
              <a:rPr lang="en-US">
                <a:solidFill>
                  <a:srgbClr val="0027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57313"/>
            <a:ext cx="2057400" cy="5022850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57313"/>
            <a:ext cx="6019800" cy="5022850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2776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7DA4A-F564-4DDD-979A-A98CDED73CF8}" type="slidenum">
              <a:rPr lang="en-US">
                <a:solidFill>
                  <a:srgbClr val="0027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7313"/>
            <a:ext cx="8229600" cy="7762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133600"/>
            <a:ext cx="4038600" cy="4246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246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2776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03B10-D0E1-4ACE-83B3-C5A1182EEE6A}" type="slidenum">
              <a:rPr lang="en-US">
                <a:solidFill>
                  <a:srgbClr val="0027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3" name="Picture 21" descr="interbrand-contour_replacement-graphic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2463"/>
            <a:ext cx="9144000" cy="2400300"/>
          </a:xfrm>
          <a:prstGeom prst="rect">
            <a:avLst/>
          </a:prstGeom>
          <a:noFill/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4500" y="1333500"/>
            <a:ext cx="8159750" cy="2116138"/>
          </a:xfrm>
        </p:spPr>
        <p:txBody>
          <a:bodyPr anchor="b"/>
          <a:lstStyle>
            <a:lvl1pPr>
              <a:lnSpc>
                <a:spcPct val="73000"/>
              </a:lnSpc>
              <a:defRPr sz="4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4500" y="3524250"/>
            <a:ext cx="8159750" cy="2312988"/>
          </a:xfrm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8199" name="Picture 7" descr="Logo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" y="465138"/>
            <a:ext cx="3065463" cy="768350"/>
          </a:xfrm>
          <a:prstGeom prst="rect">
            <a:avLst/>
          </a:prstGeom>
          <a:noFill/>
        </p:spPr>
      </p:pic>
      <p:sp>
        <p:nvSpPr>
          <p:cNvPr id="8205" name="Rectangle 1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8207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BF17572-A708-42C2-AD82-C2E582B4AFAF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  <p:pic>
        <p:nvPicPr>
          <p:cNvPr id="8208" name="Picture 16" descr="Strapl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1188" y="836613"/>
            <a:ext cx="2919412" cy="15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7FA25-41E6-4EF6-A5C4-78AFC6662A17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79275-8188-4E0E-87C2-3C46F8D9ED45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24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24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DC0DF-5C44-4084-973E-87691BC891B1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BC372-6491-47FF-8E8E-0C3F066DDEE0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357313"/>
            <a:ext cx="8229600" cy="5022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678488" y="639762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2438" y="6397625"/>
            <a:ext cx="5191125" cy="339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2088" y="6397625"/>
            <a:ext cx="874712" cy="339725"/>
          </a:xfrm>
        </p:spPr>
        <p:txBody>
          <a:bodyPr/>
          <a:lstStyle>
            <a:lvl1pPr>
              <a:defRPr/>
            </a:lvl1pPr>
          </a:lstStyle>
          <a:p>
            <a:fld id="{D8D0AB38-5D15-4591-B0E5-5E815044624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5D6F1-AACF-44F4-9493-C9C3A791C25A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C2660-3618-4BF8-AA4D-F26F41D6B8D5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EEF03C-92EA-4746-B3BB-BDE14A9A164A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E3B74-08CD-464C-8BBC-B7CB8C621512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AB5E9-CAA5-4D69-B641-29F334CA8F12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57313"/>
            <a:ext cx="2057400" cy="5022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57313"/>
            <a:ext cx="6019800" cy="5022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AB85D-A6A0-46B6-9B54-660AA80AE67D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357313"/>
            <a:ext cx="8229600" cy="5022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678488" y="639762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2438" y="6397625"/>
            <a:ext cx="5191125" cy="339725"/>
          </a:xfrm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2088" y="6397625"/>
            <a:ext cx="874712" cy="339725"/>
          </a:xfrm>
        </p:spPr>
        <p:txBody>
          <a:bodyPr/>
          <a:lstStyle>
            <a:lvl1pPr>
              <a:defRPr/>
            </a:lvl1pPr>
          </a:lstStyle>
          <a:p>
            <a:fld id="{D8D0AB38-5D15-4591-B0E5-5E8150446241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7313"/>
            <a:ext cx="8229600" cy="7762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133600"/>
            <a:ext cx="8229600" cy="42465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78488" y="639762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2438" y="6397625"/>
            <a:ext cx="5191125" cy="339725"/>
          </a:xfrm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2088" y="6397625"/>
            <a:ext cx="874712" cy="339725"/>
          </a:xfrm>
        </p:spPr>
        <p:txBody>
          <a:bodyPr/>
          <a:lstStyle>
            <a:lvl1pPr>
              <a:defRPr/>
            </a:lvl1pPr>
          </a:lstStyle>
          <a:p>
            <a:fld id="{25FC4B31-256E-4EBF-889B-7EBDAE8B07EA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4" name="Picture 8" descr="Logo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79400"/>
            <a:ext cx="2320925" cy="581025"/>
          </a:xfrm>
          <a:prstGeom prst="rect">
            <a:avLst/>
          </a:prstGeom>
          <a:noFill/>
        </p:spPr>
      </p:pic>
      <p:sp>
        <p:nvSpPr>
          <p:cNvPr id="132105" name="Line 9"/>
          <p:cNvSpPr>
            <a:spLocks noChangeShapeType="1"/>
          </p:cNvSpPr>
          <p:nvPr/>
        </p:nvSpPr>
        <p:spPr bwMode="auto">
          <a:xfrm>
            <a:off x="539750" y="1196975"/>
            <a:ext cx="8064500" cy="3175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 anchor="b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210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444500" y="1333500"/>
            <a:ext cx="8159750" cy="2116138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21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444500" y="3524250"/>
            <a:ext cx="8159750" cy="2312988"/>
          </a:xfrm>
        </p:spPr>
        <p:txBody>
          <a:bodyPr/>
          <a:lstStyle>
            <a:lvl1pPr>
              <a:defRPr sz="8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32108" name="Rectangle 12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132109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132110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417CE38-2EA3-4234-B6F2-F38B1CBC0053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  <p:pic>
        <p:nvPicPr>
          <p:cNvPr id="132112" name="Picture 16" descr="Strap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568325"/>
            <a:ext cx="2232025" cy="119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7EDD8-D3DA-4CEC-A813-425EA1496E60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7313"/>
            <a:ext cx="8229600" cy="7762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133600"/>
            <a:ext cx="8229600" cy="42465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78488" y="639762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2438" y="6397625"/>
            <a:ext cx="5191125" cy="339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2088" y="6397625"/>
            <a:ext cx="874712" cy="339725"/>
          </a:xfrm>
        </p:spPr>
        <p:txBody>
          <a:bodyPr/>
          <a:lstStyle>
            <a:lvl1pPr>
              <a:defRPr/>
            </a:lvl1pPr>
          </a:lstStyle>
          <a:p>
            <a:fld id="{25FC4B31-256E-4EBF-889B-7EBDAE8B07E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5DCBCC-6887-4B70-9C25-D4194EE087D1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365625"/>
            <a:ext cx="4038600" cy="2016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365625"/>
            <a:ext cx="4038600" cy="2016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6A6CF-4666-42B5-A1A4-274D3872F9D0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D7CAD-E531-4749-8424-71EA8B7581F6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B6A9A-85FD-4338-9916-A796DA108DFA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38CEE-4900-499C-ADD6-3FEFA271204F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A2F0F-71BD-42B1-BDE6-DB636BCC7090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8FE0E-9DF6-4DBA-95E1-5838A9C67FFC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FC94C-EC07-4457-A312-F3BD323E6EC6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92250"/>
            <a:ext cx="2057400" cy="488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2250"/>
            <a:ext cx="6019800" cy="488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229EF3-0614-4F1B-839D-0B6E7AAD1A6C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4" name="Picture 8" descr="Logo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79400"/>
            <a:ext cx="2320925" cy="581025"/>
          </a:xfrm>
          <a:prstGeom prst="rect">
            <a:avLst/>
          </a:prstGeom>
          <a:noFill/>
        </p:spPr>
      </p:pic>
      <p:sp>
        <p:nvSpPr>
          <p:cNvPr id="132105" name="Line 9"/>
          <p:cNvSpPr>
            <a:spLocks noChangeShapeType="1"/>
          </p:cNvSpPr>
          <p:nvPr/>
        </p:nvSpPr>
        <p:spPr bwMode="auto">
          <a:xfrm>
            <a:off x="539750" y="1196975"/>
            <a:ext cx="8064500" cy="3175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 anchor="b"/>
          <a:lstStyle/>
          <a:p>
            <a:endParaRPr lang="en-US"/>
          </a:p>
        </p:txBody>
      </p:sp>
      <p:sp>
        <p:nvSpPr>
          <p:cNvPr id="13210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444500" y="1333500"/>
            <a:ext cx="8159750" cy="2116138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21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444500" y="3524250"/>
            <a:ext cx="8159750" cy="2312988"/>
          </a:xfrm>
        </p:spPr>
        <p:txBody>
          <a:bodyPr/>
          <a:lstStyle>
            <a:lvl1pPr>
              <a:defRPr sz="8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32108" name="Rectangle 12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132109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132110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417CE38-2EA3-4234-B6F2-F38B1CBC0053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32112" name="Picture 16" descr="Strap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568325"/>
            <a:ext cx="2232025" cy="119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7EDD8-D3DA-4CEC-A813-425EA1496E6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5DCBCC-6887-4B70-9C25-D4194EE087D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365625"/>
            <a:ext cx="4038600" cy="2016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365625"/>
            <a:ext cx="4038600" cy="2016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6A6CF-4666-42B5-A1A4-274D3872F9D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D7CAD-E531-4749-8424-71EA8B7581F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B6A9A-85FD-4338-9916-A796DA108DF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7FA25-41E6-4EF6-A5C4-78AFC6662A1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38CEE-4900-499C-ADD6-3FEFA271204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A2F0F-71BD-42B1-BDE6-DB636BCC70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8FE0E-9DF6-4DBA-95E1-5838A9C67FF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FC94C-EC07-4457-A312-F3BD323E6EC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92250"/>
            <a:ext cx="2057400" cy="488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2250"/>
            <a:ext cx="6019800" cy="488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229EF3-0614-4F1B-839D-0B6E7AAD1A6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526BD-C6CA-4A08-99E2-C928A166C0D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E7C02-EA9F-48AD-B645-8D543E91904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5AE57-11C5-4220-A0BD-A5B272060E6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24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24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362D5-C25C-4FAA-BF8C-31A07C48C06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C280-3449-4289-A6F3-9B1BE64213F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79275-8188-4E0E-87C2-3C46F8D9ED4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940E9-7F59-4DF2-B08F-7F0200E80E4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11278-E925-4C00-ACE4-264D6402A44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C332D-74B9-444D-9027-51A44FE6F67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6BEBB-7171-40EE-B946-0246F48C698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A88AE-B7F8-426C-A1A6-61FAB49CC0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31913"/>
            <a:ext cx="2057400" cy="5048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1913"/>
            <a:ext cx="6019800" cy="5048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11BA0-B611-4992-9842-0CCE57DE743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95A53-1B59-4C9D-A08F-97BB54B886B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CBDEF-832E-44E3-BFEF-AD23CCD02D0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15546-2FC1-4405-AD0D-204BFF0BBC7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24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24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FB6AB-67C6-4699-95EF-095D5088820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24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24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DC0DF-5C44-4084-973E-87691BC891B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47083-6BAC-4ADC-8D3D-471C2D12735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AFDC7-0BFC-4FE8-BB33-A04427971B1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861EA-D89E-46B7-93CA-181B6D37159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2DB4E-8101-406A-86FC-1FD3AD0220D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BC856-B985-439E-A6C6-2E94F2A0574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1EA94-7B90-4C38-AF19-7A1204FEFF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57313"/>
            <a:ext cx="2057400" cy="5022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57313"/>
            <a:ext cx="6019800" cy="5022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24F69-2C65-411F-BB18-C15224C8508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5880D-2614-45D6-BBFF-2A94252A6B3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83158-989B-44A1-8EE6-C3FDBFE9DAF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68F25-19BF-49D6-B966-78953F06684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BC372-6491-47FF-8E8E-0C3F066DDEE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24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24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78DDC-6FBA-4031-9657-4A34F5C0E06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0C3EE-3009-4F3B-B8A3-1BF754259CA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BECA2-E3BD-498D-8CC6-EE64B7DC299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2F38E-C9AB-4F64-A55A-3C02D5943CD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96ABD-67F1-4B12-A505-4976EBBAD3B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19EC1-E92F-47EF-BFA4-BD1B2EE2B44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F6BEC-53B6-4B84-A037-AD14B9512A7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57313"/>
            <a:ext cx="2057400" cy="5022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57313"/>
            <a:ext cx="6019800" cy="5022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0975D-C260-4BBA-97AC-78009E66B1E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4CEDC-274B-4282-BFC9-D3D0989121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52D97-114A-4C82-B785-E3693361F1D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5D6F1-AACF-44F4-9493-C9C3A791C25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9114E-2173-464B-86AA-AD330090AC5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24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24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7A69E-9FBF-458A-AA97-A84981DAE5D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2CF939-7226-4D78-9EAE-DC434F96703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099BD-D31F-439B-9AA2-E197ED7285E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B3A3A-882F-495F-AA1A-8DC954BD6B7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2F8D3-7CCD-49D7-B09E-687DCB62A30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A4346-D952-44B7-BD06-3C5AB551000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18DF4-7A20-437C-A92F-A7887D9041A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57313"/>
            <a:ext cx="2057400" cy="5022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57313"/>
            <a:ext cx="6019800" cy="5022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9652E-8606-4216-AC9E-A5B8B78B423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3A556-00B5-4FDC-B231-43EEDBC4BDE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C2660-3618-4BF8-AA4D-F26F41D6B8D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0FACD-701E-4445-AC88-9285B64DCC9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88CF4-C28C-4A83-AADE-94DB72EC27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365625"/>
            <a:ext cx="4038600" cy="2016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365625"/>
            <a:ext cx="4038600" cy="2016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AA5E1-B82E-494D-8372-8AF43C070CD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A1428F-EC6C-4BFC-9129-C43485B363F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7B6BE-4D1C-4D94-8023-BCF8E581672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29D26-D343-499C-9036-F4BE23036B6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3D8CF-AD08-4DA9-98AB-A761AA93BF8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CE9F3-1DA6-4910-8E5A-0852AFF6E20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A9131-1C7E-4E53-B211-DE1D825BF32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92250"/>
            <a:ext cx="2057400" cy="488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2250"/>
            <a:ext cx="6019800" cy="488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E78BD-F6C1-44A5-A850-02E11BDB64D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EEF03C-92EA-4746-B3BB-BDE14A9A164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5D971-A696-48C7-B798-0BAF97E7B11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2163B-8AAF-43F9-AB61-02ACEB2BE9F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EF67E3-BD16-43D4-9569-9DDF8466B48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93925"/>
            <a:ext cx="4038600" cy="413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93925"/>
            <a:ext cx="4038600" cy="413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98828-C957-41CE-AAAC-A40BB3E9CB7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2D06E-E70B-4D5F-86D4-E8BC8BDB9B8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A8C79-A24F-458E-B197-81E6221E15D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5F32D-B8F5-446A-8B03-D1D7C5DBE55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6FDFB-2695-4E9C-8B2C-18A07673DFF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6D0FE-022D-4DD1-B78B-C5FFD9CC916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E7BB4-936A-445B-B75F-0FF217FEDF6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E3B74-08CD-464C-8BBC-B7CB8C6215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57313"/>
            <a:ext cx="2057400" cy="4975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57313"/>
            <a:ext cx="6019800" cy="4975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377DC-311B-44B7-85C5-62A0A89494B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7313"/>
            <a:ext cx="8229600" cy="7762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193925"/>
            <a:ext cx="4038600" cy="4138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93925"/>
            <a:ext cx="4038600" cy="4138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78488" y="639762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2438" y="6397625"/>
            <a:ext cx="5191125" cy="339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12088" y="6397625"/>
            <a:ext cx="874712" cy="339725"/>
          </a:xfrm>
        </p:spPr>
        <p:txBody>
          <a:bodyPr/>
          <a:lstStyle>
            <a:lvl1pPr>
              <a:defRPr/>
            </a:lvl1pPr>
          </a:lstStyle>
          <a:p>
            <a:fld id="{7A7B316F-E0AA-40A0-9CEF-993602E3973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ogo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79400"/>
            <a:ext cx="2320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539750" y="1196975"/>
            <a:ext cx="8064500" cy="3175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16" descr="Strap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568325"/>
            <a:ext cx="2232025" cy="11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444500" y="1333500"/>
            <a:ext cx="8159750" cy="2116138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21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444500" y="3524250"/>
            <a:ext cx="8159750" cy="2312988"/>
          </a:xfrm>
        </p:spPr>
        <p:txBody>
          <a:bodyPr/>
          <a:lstStyle>
            <a:lvl1pPr>
              <a:defRPr sz="8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Click View &gt; Header and Footer to add footer text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54E45-7909-4D52-93A1-0A4AC4592B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Click View &gt; Header and Footer to add footer text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1CF94-53F9-42E6-84F7-49EFE8D908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Click View &gt; Header and Footer to add footer text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8BF90-2664-41BB-9432-C1572A8B82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365625"/>
            <a:ext cx="4038600" cy="2016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365625"/>
            <a:ext cx="4038600" cy="2016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Click View &gt; Header and Footer to add footer text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011B2-8B1F-4218-A65C-89683F253B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Click View &gt; Header and Footer to add footer text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D974B-6FE5-41C8-A943-A10D660057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Click View &gt; Header and Footer to add footer text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41052-F2CF-4B91-9035-6790379EB3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Click View &gt; Header and Footer to add footer text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07B77-6DDC-41B4-B93C-7291358307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Click View &gt; Header and Footer to add footer text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E3500-20C4-45C7-A5AE-353B5D78C5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57313"/>
            <a:ext cx="8229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78488" y="6397625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438" y="6397625"/>
            <a:ext cx="5191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97625"/>
            <a:ext cx="874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4CB6104E-DB37-449B-8499-1A201204382F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2" name="Picture 8" descr="LogoPPT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279400"/>
            <a:ext cx="2320925" cy="581025"/>
          </a:xfrm>
          <a:prstGeom prst="rect">
            <a:avLst/>
          </a:prstGeom>
          <a:noFill/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539750" y="1196975"/>
            <a:ext cx="8064500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747" r:id="rId12"/>
    <p:sldLayoutId id="2147483748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tx2"/>
        </a:buClr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141288" indent="-139700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tx2"/>
        </a:buClr>
        <a:buChar char="•"/>
        <a:defRPr sz="1200" b="1">
          <a:solidFill>
            <a:schemeClr val="tx1"/>
          </a:solidFill>
          <a:latin typeface="+mn-lt"/>
          <a:cs typeface="+mn-cs"/>
        </a:defRPr>
      </a:lvl2pPr>
      <a:lvl3pPr marL="430213" indent="-144463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3pPr>
      <a:lvl4pPr marL="676275" indent="-142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4pPr>
      <a:lvl5pPr marL="138747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−"/>
        <a:defRPr>
          <a:solidFill>
            <a:schemeClr val="tx1"/>
          </a:solidFill>
          <a:latin typeface="+mn-lt"/>
          <a:cs typeface="+mn-cs"/>
        </a:defRPr>
      </a:lvl5pPr>
      <a:lvl6pPr marL="184467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−"/>
        <a:defRPr>
          <a:solidFill>
            <a:schemeClr val="tx1"/>
          </a:solidFill>
          <a:latin typeface="+mn-lt"/>
          <a:cs typeface="+mn-cs"/>
        </a:defRPr>
      </a:lvl6pPr>
      <a:lvl7pPr marL="230187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−"/>
        <a:defRPr>
          <a:solidFill>
            <a:schemeClr val="tx1"/>
          </a:solidFill>
          <a:latin typeface="+mn-lt"/>
          <a:cs typeface="+mn-cs"/>
        </a:defRPr>
      </a:lvl7pPr>
      <a:lvl8pPr marL="275907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−"/>
        <a:defRPr>
          <a:solidFill>
            <a:schemeClr val="tx1"/>
          </a:solidFill>
          <a:latin typeface="+mn-lt"/>
          <a:cs typeface="+mn-cs"/>
        </a:defRPr>
      </a:lvl8pPr>
      <a:lvl9pPr marL="321627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−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Line 2"/>
          <p:cNvSpPr>
            <a:spLocks noChangeShapeType="1"/>
          </p:cNvSpPr>
          <p:nvPr userDrawn="1"/>
        </p:nvSpPr>
        <p:spPr bwMode="auto">
          <a:xfrm>
            <a:off x="539750" y="1196975"/>
            <a:ext cx="8064500" cy="3175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-109" charset="0"/>
              <a:cs typeface="Arial" pitchFamily="-109" charset="0"/>
            </a:endParaRP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78488" y="6397625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>
              <a:solidFill>
                <a:srgbClr val="002776"/>
              </a:solidFill>
            </a:endParaRPr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438" y="6397625"/>
            <a:ext cx="5191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2734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97625"/>
            <a:ext cx="874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9E33DA9-1E41-4322-9053-23107C8F8328}" type="slidenum">
              <a:rPr lang="en-US">
                <a:solidFill>
                  <a:srgbClr val="0027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776"/>
              </a:solidFill>
            </a:endParaRPr>
          </a:p>
        </p:txBody>
      </p:sp>
      <p:pic>
        <p:nvPicPr>
          <p:cNvPr id="5126" name="Picture 6" descr="LogoPP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8313" y="279400"/>
            <a:ext cx="2320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57313"/>
            <a:ext cx="8229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9" charset="0"/>
          <a:ea typeface="Arial" pitchFamily="-109" charset="0"/>
          <a:cs typeface="Arial" pitchFamily="-10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9" charset="0"/>
          <a:ea typeface="Arial" pitchFamily="-109" charset="0"/>
          <a:cs typeface="Arial" pitchFamily="-10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9" charset="0"/>
          <a:ea typeface="Arial" pitchFamily="-109" charset="0"/>
          <a:cs typeface="Arial" pitchFamily="-10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9" charset="0"/>
          <a:ea typeface="Arial" pitchFamily="-109" charset="0"/>
          <a:cs typeface="Arial" pitchFamily="-109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pitchFamily="-109" charset="0"/>
          <a:ea typeface="Arial" pitchFamily="-109" charset="0"/>
          <a:cs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pitchFamily="-109" charset="0"/>
          <a:ea typeface="Arial" pitchFamily="-109" charset="0"/>
          <a:cs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pitchFamily="-109" charset="0"/>
          <a:ea typeface="Arial" pitchFamily="-109" charset="0"/>
          <a:cs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pitchFamily="-109" charset="0"/>
          <a:ea typeface="Arial" pitchFamily="-109" charset="0"/>
          <a:cs typeface="Arial" pitchFamily="-109" charset="0"/>
        </a:defRPr>
      </a:lvl9pPr>
    </p:titleStyle>
    <p:bodyStyle>
      <a:lvl1pPr marL="342900" indent="-342900" algn="l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chemeClr val="tx2"/>
        </a:buClr>
        <a:buChar char="•"/>
        <a:defRPr sz="1000" b="1">
          <a:solidFill>
            <a:srgbClr val="000000"/>
          </a:solidFill>
          <a:latin typeface="+mn-lt"/>
          <a:ea typeface="+mn-ea"/>
          <a:cs typeface="+mn-cs"/>
        </a:defRPr>
      </a:lvl1pPr>
      <a:lvl2pPr marL="141288" indent="-139700" algn="l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chemeClr val="tx2"/>
        </a:buClr>
        <a:buChar char="•"/>
        <a:defRPr sz="1000">
          <a:solidFill>
            <a:srgbClr val="000000"/>
          </a:solidFill>
          <a:latin typeface="+mn-lt"/>
          <a:ea typeface="+mn-ea"/>
          <a:cs typeface="+mn-cs"/>
        </a:defRPr>
      </a:lvl2pPr>
      <a:lvl3pPr marL="430213" indent="-144463" algn="l" rtl="0" eaLnBrk="0" fontAlgn="base" hangingPunct="0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 sz="1000">
          <a:solidFill>
            <a:srgbClr val="000000"/>
          </a:solidFill>
          <a:latin typeface="+mn-lt"/>
          <a:ea typeface="+mn-ea"/>
          <a:cs typeface="+mn-cs"/>
        </a:defRPr>
      </a:lvl3pPr>
      <a:lvl4pPr marL="676275" indent="-142875" algn="l" rtl="0" eaLnBrk="0" fontAlgn="base" hangingPunct="0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 sz="1000">
          <a:solidFill>
            <a:srgbClr val="000000"/>
          </a:solidFill>
          <a:latin typeface="+mn-lt"/>
          <a:ea typeface="+mn-ea"/>
          <a:cs typeface="+mn-cs"/>
        </a:defRPr>
      </a:lvl4pPr>
      <a:lvl5pPr marL="1984375" indent="-62865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sz="2000" b="1">
          <a:solidFill>
            <a:schemeClr val="bg1"/>
          </a:solidFill>
          <a:latin typeface="+mn-lt"/>
          <a:ea typeface="+mn-ea"/>
          <a:cs typeface="+mn-cs"/>
        </a:defRPr>
      </a:lvl5pPr>
      <a:lvl6pPr marL="24415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pitchFamily="-109" charset="0"/>
        <a:buChar char="−"/>
        <a:defRPr b="1">
          <a:solidFill>
            <a:schemeClr val="bg1"/>
          </a:solidFill>
          <a:latin typeface="+mn-lt"/>
          <a:ea typeface="+mn-ea"/>
          <a:cs typeface="+mn-cs"/>
        </a:defRPr>
      </a:lvl6pPr>
      <a:lvl7pPr marL="28987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pitchFamily="-109" charset="0"/>
        <a:buChar char="−"/>
        <a:defRPr b="1">
          <a:solidFill>
            <a:schemeClr val="bg1"/>
          </a:solidFill>
          <a:latin typeface="+mn-lt"/>
          <a:ea typeface="+mn-ea"/>
          <a:cs typeface="+mn-cs"/>
        </a:defRPr>
      </a:lvl7pPr>
      <a:lvl8pPr marL="33559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pitchFamily="-109" charset="0"/>
        <a:buChar char="−"/>
        <a:defRPr b="1">
          <a:solidFill>
            <a:schemeClr val="bg1"/>
          </a:solidFill>
          <a:latin typeface="+mn-lt"/>
          <a:ea typeface="+mn-ea"/>
          <a:cs typeface="+mn-cs"/>
        </a:defRPr>
      </a:lvl8pPr>
      <a:lvl9pPr marL="38131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pitchFamily="-109" charset="0"/>
        <a:buChar char="−"/>
        <a:defRPr b="1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57313"/>
            <a:ext cx="8229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78488" y="6397625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438" y="6397625"/>
            <a:ext cx="5191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97625"/>
            <a:ext cx="874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4CB6104E-DB37-449B-8499-1A201204382F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  <p:pic>
        <p:nvPicPr>
          <p:cNvPr id="1032" name="Picture 8" descr="LogoPPT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279400"/>
            <a:ext cx="2320925" cy="581025"/>
          </a:xfrm>
          <a:prstGeom prst="rect">
            <a:avLst/>
          </a:prstGeom>
          <a:noFill/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539750" y="1196975"/>
            <a:ext cx="8064500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tx2"/>
        </a:buClr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141288" indent="-139700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tx2"/>
        </a:buClr>
        <a:buChar char="•"/>
        <a:defRPr sz="1200" b="1">
          <a:solidFill>
            <a:schemeClr val="tx1"/>
          </a:solidFill>
          <a:latin typeface="+mn-lt"/>
          <a:cs typeface="+mn-cs"/>
        </a:defRPr>
      </a:lvl2pPr>
      <a:lvl3pPr marL="430213" indent="-144463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3pPr>
      <a:lvl4pPr marL="676275" indent="-142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4pPr>
      <a:lvl5pPr marL="138747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−"/>
        <a:defRPr>
          <a:solidFill>
            <a:schemeClr val="tx1"/>
          </a:solidFill>
          <a:latin typeface="+mn-lt"/>
          <a:cs typeface="+mn-cs"/>
        </a:defRPr>
      </a:lvl5pPr>
      <a:lvl6pPr marL="184467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−"/>
        <a:defRPr>
          <a:solidFill>
            <a:schemeClr val="tx1"/>
          </a:solidFill>
          <a:latin typeface="+mn-lt"/>
          <a:cs typeface="+mn-cs"/>
        </a:defRPr>
      </a:lvl6pPr>
      <a:lvl7pPr marL="230187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−"/>
        <a:defRPr>
          <a:solidFill>
            <a:schemeClr val="tx1"/>
          </a:solidFill>
          <a:latin typeface="+mn-lt"/>
          <a:cs typeface="+mn-cs"/>
        </a:defRPr>
      </a:lvl7pPr>
      <a:lvl8pPr marL="275907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−"/>
        <a:defRPr>
          <a:solidFill>
            <a:schemeClr val="tx1"/>
          </a:solidFill>
          <a:latin typeface="+mn-lt"/>
          <a:cs typeface="+mn-cs"/>
        </a:defRPr>
      </a:lvl8pPr>
      <a:lvl9pPr marL="321627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−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539750" y="1196975"/>
            <a:ext cx="8064500" cy="3175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92250"/>
            <a:ext cx="822960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4365625"/>
            <a:ext cx="82296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78488" y="6397625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endParaRPr lang="en-GB">
              <a:solidFill>
                <a:srgbClr val="002776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438" y="6397625"/>
            <a:ext cx="5191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002776"/>
                </a:solidFill>
              </a:rPr>
              <a:t>Click View &gt; Header and Footer to add footer text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97625"/>
            <a:ext cx="874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16AD5219-0334-4B44-ABEA-A706EAB8CA7D}" type="slidenum">
              <a:rPr lang="en-GB">
                <a:solidFill>
                  <a:srgbClr val="002776"/>
                </a:solidFill>
              </a:rPr>
              <a:pPr/>
              <a:t>‹#›</a:t>
            </a:fld>
            <a:endParaRPr lang="en-GB">
              <a:solidFill>
                <a:srgbClr val="002776"/>
              </a:solidFill>
            </a:endParaRPr>
          </a:p>
        </p:txBody>
      </p:sp>
      <p:pic>
        <p:nvPicPr>
          <p:cNvPr id="27655" name="Picture 7" descr="LogoPP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8313" y="279400"/>
            <a:ext cx="2320925" cy="5810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hdr="0" ftr="0" dt="0"/>
  <p:txStyles>
    <p:titleStyle>
      <a:lvl1pPr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defRPr sz="1200">
          <a:solidFill>
            <a:schemeClr val="bg1"/>
          </a:solidFill>
          <a:latin typeface="+mn-lt"/>
          <a:ea typeface="+mn-ea"/>
          <a:cs typeface="+mn-cs"/>
        </a:defRPr>
      </a:lvl1pPr>
      <a:lvl2pPr marL="141288" indent="-139700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buChar char="•"/>
        <a:defRPr sz="1200" b="1">
          <a:solidFill>
            <a:schemeClr val="bg1"/>
          </a:solidFill>
          <a:latin typeface="+mn-lt"/>
          <a:cs typeface="+mn-cs"/>
        </a:defRPr>
      </a:lvl2pPr>
      <a:lvl3pPr marL="430213" indent="-144463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–"/>
        <a:defRPr sz="1200">
          <a:solidFill>
            <a:schemeClr val="bg1"/>
          </a:solidFill>
          <a:latin typeface="+mn-lt"/>
          <a:cs typeface="+mn-cs"/>
        </a:defRPr>
      </a:lvl3pPr>
      <a:lvl4pPr marL="676275" indent="-142875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–"/>
        <a:defRPr sz="1200">
          <a:solidFill>
            <a:schemeClr val="bg1"/>
          </a:solidFill>
          <a:latin typeface="+mn-lt"/>
          <a:cs typeface="+mn-cs"/>
        </a:defRPr>
      </a:lvl4pPr>
      <a:lvl5pPr marL="9874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5pPr>
      <a:lvl6pPr marL="14446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6pPr>
      <a:lvl7pPr marL="19018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7pPr>
      <a:lvl8pPr marL="23590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8pPr>
      <a:lvl9pPr marL="28162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539750" y="1196975"/>
            <a:ext cx="8064500" cy="3175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92250"/>
            <a:ext cx="822960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4365625"/>
            <a:ext cx="82296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78488" y="6397625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438" y="6397625"/>
            <a:ext cx="5191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97625"/>
            <a:ext cx="874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16AD5219-0334-4B44-ABEA-A706EAB8CA7D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27655" name="Picture 7" descr="LogoPP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8313" y="279400"/>
            <a:ext cx="2320925" cy="5810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ftr="0" dt="0"/>
  <p:txStyles>
    <p:titleStyle>
      <a:lvl1pPr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defRPr sz="1200">
          <a:solidFill>
            <a:schemeClr val="bg1"/>
          </a:solidFill>
          <a:latin typeface="+mn-lt"/>
          <a:ea typeface="+mn-ea"/>
          <a:cs typeface="+mn-cs"/>
        </a:defRPr>
      </a:lvl1pPr>
      <a:lvl2pPr marL="141288" indent="-139700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buChar char="•"/>
        <a:defRPr sz="1200" b="1">
          <a:solidFill>
            <a:schemeClr val="bg1"/>
          </a:solidFill>
          <a:latin typeface="+mn-lt"/>
          <a:cs typeface="+mn-cs"/>
        </a:defRPr>
      </a:lvl2pPr>
      <a:lvl3pPr marL="430213" indent="-144463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–"/>
        <a:defRPr sz="1200">
          <a:solidFill>
            <a:schemeClr val="bg1"/>
          </a:solidFill>
          <a:latin typeface="+mn-lt"/>
          <a:cs typeface="+mn-cs"/>
        </a:defRPr>
      </a:lvl3pPr>
      <a:lvl4pPr marL="676275" indent="-142875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–"/>
        <a:defRPr sz="1200">
          <a:solidFill>
            <a:schemeClr val="bg1"/>
          </a:solidFill>
          <a:latin typeface="+mn-lt"/>
          <a:cs typeface="+mn-cs"/>
        </a:defRPr>
      </a:lvl4pPr>
      <a:lvl5pPr marL="9874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5pPr>
      <a:lvl6pPr marL="14446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6pPr>
      <a:lvl7pPr marL="19018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7pPr>
      <a:lvl8pPr marL="23590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8pPr>
      <a:lvl9pPr marL="28162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539750" y="1196975"/>
            <a:ext cx="8064500" cy="3175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31913"/>
            <a:ext cx="8229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78488" y="6397625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438" y="6397625"/>
            <a:ext cx="5191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97625"/>
            <a:ext cx="874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B80D3B80-DDA3-4387-9F63-CA1198A16539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61448" name="Picture 8" descr="LogoPP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8313" y="279400"/>
            <a:ext cx="2320925" cy="5810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39700" indent="-139700" algn="l" rtl="0" fontAlgn="base">
        <a:lnSpc>
          <a:spcPts val="3400"/>
        </a:lnSpc>
        <a:spcBef>
          <a:spcPct val="0"/>
        </a:spcBef>
        <a:spcAft>
          <a:spcPct val="0"/>
        </a:spcAft>
        <a:buClr>
          <a:schemeClr val="bg1"/>
        </a:buClr>
        <a:buChar char="•"/>
        <a:defRPr sz="1400" b="1">
          <a:solidFill>
            <a:schemeClr val="bg1"/>
          </a:solidFill>
          <a:latin typeface="+mn-lt"/>
          <a:ea typeface="+mn-ea"/>
          <a:cs typeface="+mn-cs"/>
        </a:defRPr>
      </a:lvl1pPr>
      <a:lvl2pPr marL="676275" indent="-209550" algn="l" rtl="0" fontAlgn="base">
        <a:lnSpc>
          <a:spcPts val="2300"/>
        </a:lnSpc>
        <a:spcBef>
          <a:spcPct val="0"/>
        </a:spcBef>
        <a:spcAft>
          <a:spcPct val="0"/>
        </a:spcAft>
        <a:buFont typeface="Arial" charset="0"/>
        <a:buChar char="–"/>
        <a:defRPr sz="1200">
          <a:solidFill>
            <a:schemeClr val="bg1"/>
          </a:solidFill>
          <a:latin typeface="+mn-lt"/>
          <a:cs typeface="+mn-cs"/>
        </a:defRPr>
      </a:lvl2pPr>
      <a:lvl3pPr marL="876300" indent="-158750" algn="l" rtl="0" fontAlgn="base">
        <a:lnSpc>
          <a:spcPts val="2300"/>
        </a:lnSpc>
        <a:spcBef>
          <a:spcPct val="0"/>
        </a:spcBef>
        <a:spcAft>
          <a:spcPct val="0"/>
        </a:spcAft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3pPr>
      <a:lvl4pPr marL="1176338" indent="-85725" algn="l" rtl="0" fontAlgn="base">
        <a:lnSpc>
          <a:spcPts val="2300"/>
        </a:lnSpc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4pPr>
      <a:lvl5pPr marL="1984375" indent="-628650" algn="l" rtl="0" fontAlgn="base">
        <a:lnSpc>
          <a:spcPts val="2300"/>
        </a:lnSpc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5pPr>
      <a:lvl6pPr marL="2441575" indent="-628650" algn="l" rtl="0" fontAlgn="base">
        <a:lnSpc>
          <a:spcPts val="2300"/>
        </a:lnSpc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6pPr>
      <a:lvl7pPr marL="2898775" indent="-628650" algn="l" rtl="0" fontAlgn="base">
        <a:lnSpc>
          <a:spcPts val="2300"/>
        </a:lnSpc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7pPr>
      <a:lvl8pPr marL="3355975" indent="-628650" algn="l" rtl="0" fontAlgn="base">
        <a:lnSpc>
          <a:spcPts val="2300"/>
        </a:lnSpc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8pPr>
      <a:lvl9pPr marL="3813175" indent="-628650" algn="l" rtl="0" fontAlgn="base">
        <a:lnSpc>
          <a:spcPts val="2300"/>
        </a:lnSpc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78" name="Line 14"/>
          <p:cNvSpPr>
            <a:spLocks noChangeShapeType="1"/>
          </p:cNvSpPr>
          <p:nvPr/>
        </p:nvSpPr>
        <p:spPr bwMode="auto">
          <a:xfrm>
            <a:off x="539750" y="1196975"/>
            <a:ext cx="8064500" cy="3175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78488" y="6397625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487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438" y="6397625"/>
            <a:ext cx="5191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1648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97625"/>
            <a:ext cx="874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F650EE88-AFC0-49F5-BC70-C12DD471F9D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64872" name="Picture 8" descr="LogoPP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8313" y="279400"/>
            <a:ext cx="2320925" cy="581025"/>
          </a:xfrm>
          <a:prstGeom prst="rect">
            <a:avLst/>
          </a:prstGeom>
          <a:noFill/>
        </p:spPr>
      </p:pic>
      <p:sp>
        <p:nvSpPr>
          <p:cNvPr id="1648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57313"/>
            <a:ext cx="8229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6487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defRPr sz="1400">
          <a:solidFill>
            <a:schemeClr val="bg1"/>
          </a:solidFill>
          <a:latin typeface="+mn-lt"/>
          <a:ea typeface="+mn-ea"/>
          <a:cs typeface="+mn-cs"/>
        </a:defRPr>
      </a:lvl1pPr>
      <a:lvl2pPr marL="141288" indent="-139700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buChar char="•"/>
        <a:defRPr sz="1400" b="1">
          <a:solidFill>
            <a:schemeClr val="bg1"/>
          </a:solidFill>
          <a:latin typeface="+mn-lt"/>
          <a:cs typeface="+mn-cs"/>
        </a:defRPr>
      </a:lvl2pPr>
      <a:lvl3pPr marL="430213" indent="-144463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3pPr>
      <a:lvl4pPr marL="676275" indent="-142875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4pPr>
      <a:lvl5pPr marL="19843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5pPr>
      <a:lvl6pPr marL="24415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6pPr>
      <a:lvl7pPr marL="28987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7pPr>
      <a:lvl8pPr marL="33559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8pPr>
      <a:lvl9pPr marL="38131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Line 2"/>
          <p:cNvSpPr>
            <a:spLocks noChangeShapeType="1"/>
          </p:cNvSpPr>
          <p:nvPr/>
        </p:nvSpPr>
        <p:spPr bwMode="auto">
          <a:xfrm>
            <a:off x="539750" y="1196975"/>
            <a:ext cx="8064500" cy="3175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78488" y="6397625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7955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438" y="6397625"/>
            <a:ext cx="5191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2795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97625"/>
            <a:ext cx="874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3876F6A7-508A-4E6A-BD71-1E6079DC42A6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279558" name="Picture 6" descr="LogoPP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8313" y="279400"/>
            <a:ext cx="2320925" cy="581025"/>
          </a:xfrm>
          <a:prstGeom prst="rect">
            <a:avLst/>
          </a:prstGeom>
          <a:noFill/>
        </p:spPr>
      </p:pic>
      <p:sp>
        <p:nvSpPr>
          <p:cNvPr id="27955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57313"/>
            <a:ext cx="8229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7956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63525" indent="11113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tx1"/>
        </a:buClr>
        <a:defRPr sz="1200" b="1">
          <a:solidFill>
            <a:schemeClr val="tx2"/>
          </a:solidFill>
          <a:latin typeface="+mn-lt"/>
          <a:ea typeface="+mn-ea"/>
          <a:cs typeface="+mn-cs"/>
        </a:defRPr>
      </a:lvl1pPr>
      <a:lvl2pPr marL="512763" indent="-236538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tx1"/>
        </a:buClr>
        <a:buAutoNum type="arabicPeriod"/>
        <a:defRPr sz="1200">
          <a:solidFill>
            <a:schemeClr val="tx1"/>
          </a:solidFill>
          <a:latin typeface="+mn-lt"/>
          <a:cs typeface="+mn-cs"/>
        </a:defRPr>
      </a:lvl2pPr>
      <a:lvl3pPr marL="671513" indent="-157163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tx2"/>
        </a:buClr>
        <a:buFont typeface="Arial" charset="0"/>
        <a:buChar char="•"/>
        <a:defRPr sz="1200" b="1">
          <a:solidFill>
            <a:schemeClr val="tx2"/>
          </a:solidFill>
          <a:latin typeface="+mn-lt"/>
          <a:cs typeface="+mn-cs"/>
        </a:defRPr>
      </a:lvl3pPr>
      <a:lvl4pPr marL="765175" indent="158750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4pPr>
      <a:lvl5pPr marL="2655888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5pPr>
      <a:lvl6pPr marL="3113088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6pPr>
      <a:lvl7pPr marL="3570288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7pPr>
      <a:lvl8pPr marL="4027488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8pPr>
      <a:lvl9pPr marL="4484688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Line 2"/>
          <p:cNvSpPr>
            <a:spLocks noChangeShapeType="1"/>
          </p:cNvSpPr>
          <p:nvPr/>
        </p:nvSpPr>
        <p:spPr bwMode="auto">
          <a:xfrm>
            <a:off x="539750" y="1196975"/>
            <a:ext cx="8064500" cy="3175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78488" y="6397625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438" y="6397625"/>
            <a:ext cx="5191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2734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97625"/>
            <a:ext cx="874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BB582C42-78DC-40F5-868A-DE7231EA4D83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273414" name="Picture 6" descr="LogoPP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8313" y="279400"/>
            <a:ext cx="2320925" cy="581025"/>
          </a:xfrm>
          <a:prstGeom prst="rect">
            <a:avLst/>
          </a:prstGeom>
          <a:noFill/>
        </p:spPr>
      </p:pic>
      <p:sp>
        <p:nvSpPr>
          <p:cNvPr id="273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57313"/>
            <a:ext cx="8229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7341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tx2"/>
        </a:buClr>
        <a:defRPr sz="1000" b="1">
          <a:solidFill>
            <a:srgbClr val="000000"/>
          </a:solidFill>
          <a:latin typeface="+mn-lt"/>
          <a:ea typeface="+mn-ea"/>
          <a:cs typeface="+mn-cs"/>
        </a:defRPr>
      </a:lvl1pPr>
      <a:lvl2pPr marL="141288" indent="-139700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tx2"/>
        </a:buClr>
        <a:buChar char="•"/>
        <a:defRPr sz="1000">
          <a:solidFill>
            <a:srgbClr val="000000"/>
          </a:solidFill>
          <a:latin typeface="+mn-lt"/>
          <a:cs typeface="+mn-cs"/>
        </a:defRPr>
      </a:lvl2pPr>
      <a:lvl3pPr marL="430213" indent="-144463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 sz="1000">
          <a:solidFill>
            <a:srgbClr val="000000"/>
          </a:solidFill>
          <a:latin typeface="+mn-lt"/>
          <a:cs typeface="+mn-cs"/>
        </a:defRPr>
      </a:lvl3pPr>
      <a:lvl4pPr marL="676275" indent="-142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 sz="1000">
          <a:solidFill>
            <a:srgbClr val="000000"/>
          </a:solidFill>
          <a:latin typeface="+mn-lt"/>
          <a:cs typeface="+mn-cs"/>
        </a:defRPr>
      </a:lvl4pPr>
      <a:lvl5pPr marL="19843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5pPr>
      <a:lvl6pPr marL="24415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6pPr>
      <a:lvl7pPr marL="28987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7pPr>
      <a:lvl8pPr marL="33559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8pPr>
      <a:lvl9pPr marL="38131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Line 2"/>
          <p:cNvSpPr>
            <a:spLocks noChangeShapeType="1"/>
          </p:cNvSpPr>
          <p:nvPr/>
        </p:nvSpPr>
        <p:spPr bwMode="auto">
          <a:xfrm>
            <a:off x="539750" y="1196975"/>
            <a:ext cx="8064500" cy="3175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92250"/>
            <a:ext cx="822960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00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4365625"/>
            <a:ext cx="82296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3000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78488" y="6397625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000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438" y="6397625"/>
            <a:ext cx="5191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3000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97625"/>
            <a:ext cx="874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FFFF"/>
                </a:solidFill>
              </a:defRPr>
            </a:lvl1pPr>
          </a:lstStyle>
          <a:p>
            <a:fld id="{41EFE8CE-E243-47A5-A28E-B8F0861CEC9A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300040" name="Picture 8" descr="LogoPP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8313" y="279400"/>
            <a:ext cx="2320925" cy="5810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ftr="0" dt="0"/>
  <p:txStyles>
    <p:titleStyle>
      <a:lvl1pPr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defRPr sz="1200">
          <a:solidFill>
            <a:srgbClr val="FFFFFF"/>
          </a:solidFill>
          <a:latin typeface="+mn-lt"/>
          <a:ea typeface="+mn-ea"/>
          <a:cs typeface="+mn-cs"/>
        </a:defRPr>
      </a:lvl1pPr>
      <a:lvl2pPr marL="141288" indent="-139700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buChar char="•"/>
        <a:defRPr sz="1200" b="1">
          <a:solidFill>
            <a:srgbClr val="FFFFFF"/>
          </a:solidFill>
          <a:latin typeface="+mn-lt"/>
          <a:cs typeface="+mn-cs"/>
        </a:defRPr>
      </a:lvl2pPr>
      <a:lvl3pPr marL="430213" indent="-144463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–"/>
        <a:defRPr sz="1200">
          <a:solidFill>
            <a:srgbClr val="FFFFFF"/>
          </a:solidFill>
          <a:latin typeface="+mn-lt"/>
          <a:cs typeface="+mn-cs"/>
        </a:defRPr>
      </a:lvl3pPr>
      <a:lvl4pPr marL="676275" indent="-142875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–"/>
        <a:defRPr sz="1200">
          <a:solidFill>
            <a:srgbClr val="FFFFFF"/>
          </a:solidFill>
          <a:latin typeface="+mn-lt"/>
          <a:cs typeface="+mn-cs"/>
        </a:defRPr>
      </a:lvl4pPr>
      <a:lvl5pPr marL="9874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5pPr>
      <a:lvl6pPr marL="14446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6pPr>
      <a:lvl7pPr marL="19018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7pPr>
      <a:lvl8pPr marL="23590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8pPr>
      <a:lvl9pPr marL="28162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Line 2"/>
          <p:cNvSpPr>
            <a:spLocks noChangeShapeType="1"/>
          </p:cNvSpPr>
          <p:nvPr userDrawn="1"/>
        </p:nvSpPr>
        <p:spPr bwMode="auto">
          <a:xfrm>
            <a:off x="539750" y="1196975"/>
            <a:ext cx="8064500" cy="3175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633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78488" y="6397625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2634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438" y="6397625"/>
            <a:ext cx="5191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View &gt; Header and Footer to add footer text</a:t>
            </a:r>
          </a:p>
        </p:txBody>
      </p:sp>
      <p:sp>
        <p:nvSpPr>
          <p:cNvPr id="5263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97625"/>
            <a:ext cx="874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C604D128-1989-4A13-A950-13B23E38C025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526342" name="Picture 6" descr="LogoPPT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279400"/>
            <a:ext cx="2320925" cy="581025"/>
          </a:xfrm>
          <a:prstGeom prst="rect">
            <a:avLst/>
          </a:prstGeom>
          <a:noFill/>
        </p:spPr>
      </p:pic>
      <p:sp>
        <p:nvSpPr>
          <p:cNvPr id="52634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57313"/>
            <a:ext cx="8229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2634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93925"/>
            <a:ext cx="8229600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tx2"/>
        </a:buClr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141288" indent="-139700" algn="l" rtl="0" fontAlgn="base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buChar char="•"/>
        <a:defRPr b="1">
          <a:solidFill>
            <a:schemeClr val="bg1"/>
          </a:solidFill>
          <a:latin typeface="+mn-lt"/>
          <a:cs typeface="+mn-cs"/>
        </a:defRPr>
      </a:lvl2pPr>
      <a:lvl3pPr marL="582613" indent="-227013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 sz="1600">
          <a:solidFill>
            <a:schemeClr val="bg1"/>
          </a:solidFill>
          <a:latin typeface="+mn-lt"/>
          <a:cs typeface="+mn-cs"/>
        </a:defRPr>
      </a:lvl3pPr>
      <a:lvl4pPr marL="939800" indent="-203200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4pPr>
      <a:lvl5pPr marL="19843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5pPr>
      <a:lvl6pPr marL="24415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6pPr>
      <a:lvl7pPr marL="28987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7pPr>
      <a:lvl8pPr marL="33559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8pPr>
      <a:lvl9pPr marL="3813175" indent="-628650" algn="l" rtl="0" fontAlgn="base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−"/>
        <a:defRPr b="1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539750" y="1196975"/>
            <a:ext cx="8064500" cy="3175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92250"/>
            <a:ext cx="822960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4365625"/>
            <a:ext cx="82296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78488" y="6397625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002776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438" y="6397625"/>
            <a:ext cx="5191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002776"/>
                </a:solidFill>
              </a:defRPr>
            </a:lvl1pPr>
          </a:lstStyle>
          <a:p>
            <a:pPr>
              <a:defRPr/>
            </a:pPr>
            <a:r>
              <a:rPr lang="en-GB"/>
              <a:t>Click View &gt; Header and Footer to add footer text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97625"/>
            <a:ext cx="874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002776"/>
                </a:solidFill>
              </a:defRPr>
            </a:lvl1pPr>
          </a:lstStyle>
          <a:p>
            <a:pPr>
              <a:defRPr/>
            </a:pPr>
            <a:fld id="{98EA2D68-11D0-4670-AC64-12CFC69F55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8200" name="Picture 7" descr="LogoPP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8313" y="279400"/>
            <a:ext cx="2320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 dt="0"/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defRPr sz="1200">
          <a:solidFill>
            <a:schemeClr val="bg1"/>
          </a:solidFill>
          <a:latin typeface="+mn-lt"/>
          <a:ea typeface="+mn-ea"/>
          <a:cs typeface="+mn-cs"/>
        </a:defRPr>
      </a:lvl1pPr>
      <a:lvl2pPr marL="141288" indent="-139700" algn="l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buChar char="•"/>
        <a:defRPr sz="1200" b="1">
          <a:solidFill>
            <a:schemeClr val="bg1"/>
          </a:solidFill>
          <a:latin typeface="+mn-lt"/>
          <a:cs typeface="+mn-cs"/>
        </a:defRPr>
      </a:lvl2pPr>
      <a:lvl3pPr marL="430213" indent="-144463" algn="l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–"/>
        <a:defRPr sz="1200">
          <a:solidFill>
            <a:schemeClr val="bg1"/>
          </a:solidFill>
          <a:latin typeface="+mn-lt"/>
          <a:cs typeface="+mn-cs"/>
        </a:defRPr>
      </a:lvl3pPr>
      <a:lvl4pPr marL="676275" indent="-142875" algn="l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–"/>
        <a:defRPr sz="1200">
          <a:solidFill>
            <a:schemeClr val="bg1"/>
          </a:solidFill>
          <a:latin typeface="+mn-lt"/>
          <a:cs typeface="+mn-cs"/>
        </a:defRPr>
      </a:lvl4pPr>
      <a:lvl5pPr marL="987425" indent="-269875" algn="l" rtl="0" eaLnBrk="0" fontAlgn="base" hangingPunct="0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5pPr>
      <a:lvl6pPr marL="14446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6pPr>
      <a:lvl7pPr marL="19018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7pPr>
      <a:lvl8pPr marL="23590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8pPr>
      <a:lvl9pPr marL="2816225" indent="-269875" algn="l" rtl="0" fontAlgn="base">
        <a:lnSpc>
          <a:spcPct val="1020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4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Worksheet1.xls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DSCN1746_resa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30374"/>
            <a:ext cx="91440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89AE7185-8728-40A9-864E-AD17522D09E1}" type="slidenum">
              <a:rPr lang="en-GB"/>
              <a:pPr/>
              <a:t>1</a:t>
            </a:fld>
            <a:endParaRPr lang="en-GB"/>
          </a:p>
        </p:txBody>
      </p:sp>
      <p:sp>
        <p:nvSpPr>
          <p:cNvPr id="493578" name="AutoShape 10"/>
          <p:cNvSpPr>
            <a:spLocks noChangeArrowheads="1"/>
          </p:cNvSpPr>
          <p:nvPr/>
        </p:nvSpPr>
        <p:spPr bwMode="auto">
          <a:xfrm rot="20402742">
            <a:off x="232649" y="1714488"/>
            <a:ext cx="431800" cy="2159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3572" name="Rectangle 4"/>
          <p:cNvSpPr>
            <a:spLocks noChangeArrowheads="1"/>
          </p:cNvSpPr>
          <p:nvPr/>
        </p:nvSpPr>
        <p:spPr bwMode="auto">
          <a:xfrm>
            <a:off x="6227763" y="6426200"/>
            <a:ext cx="2916237" cy="431800"/>
          </a:xfrm>
          <a:prstGeom prst="rect">
            <a:avLst/>
          </a:prstGeom>
          <a:solidFill>
            <a:srgbClr val="C60C3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200" b="1" dirty="0" smtClean="0">
                <a:solidFill>
                  <a:schemeClr val="bg1"/>
                </a:solidFill>
              </a:rPr>
              <a:t>Set 2012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44500" y="1571612"/>
            <a:ext cx="815975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lnSpc>
                <a:spcPct val="73000"/>
              </a:lnSpc>
            </a:pPr>
            <a:r>
              <a:rPr lang="en-US" sz="3600" b="1" dirty="0" smtClean="0">
                <a:solidFill>
                  <a:schemeClr val="bg1"/>
                </a:solidFill>
              </a:rPr>
              <a:t>Society of Economic Geologists Foundation</a:t>
            </a:r>
          </a:p>
          <a:p>
            <a:pPr>
              <a:lnSpc>
                <a:spcPct val="73000"/>
              </a:lnSpc>
            </a:pPr>
            <a:endParaRPr lang="en-US" sz="3600" b="1" dirty="0" smtClean="0">
              <a:solidFill>
                <a:schemeClr val="bg1"/>
              </a:solidFill>
            </a:endParaRPr>
          </a:p>
          <a:p>
            <a:pPr>
              <a:lnSpc>
                <a:spcPct val="73000"/>
              </a:lnSpc>
            </a:pPr>
            <a:r>
              <a:rPr lang="en-US" sz="3600" b="1" dirty="0" smtClean="0">
                <a:solidFill>
                  <a:schemeClr val="bg1"/>
                </a:solidFill>
              </a:rPr>
              <a:t>Student-Dedicated Field Course</a:t>
            </a:r>
          </a:p>
          <a:p>
            <a:pPr>
              <a:lnSpc>
                <a:spcPct val="73000"/>
              </a:lnSpc>
            </a:pP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QUELLAVECO GEOLOGY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44500" y="5286388"/>
            <a:ext cx="8159750" cy="5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sz="2000" dirty="0" smtClean="0">
                <a:solidFill>
                  <a:schemeClr val="bg1"/>
                </a:solidFill>
              </a:rPr>
              <a:t>Rubén </a:t>
            </a:r>
            <a:r>
              <a:rPr lang="en-US" sz="2000" dirty="0">
                <a:solidFill>
                  <a:schemeClr val="bg1"/>
                </a:solidFill>
              </a:rPr>
              <a:t>Mattos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9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8" grpId="0" animBg="1"/>
      <p:bldP spid="493572" grpId="0" animBg="1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81C4-444E-469A-B73E-78A9B8A87C16}" type="slidenum">
              <a:rPr lang="en-GB">
                <a:solidFill>
                  <a:srgbClr val="002776"/>
                </a:solidFill>
              </a:rPr>
              <a:pPr/>
              <a:t>10</a:t>
            </a:fld>
            <a:endParaRPr lang="en-GB">
              <a:solidFill>
                <a:srgbClr val="002776"/>
              </a:solidFill>
            </a:endParaRPr>
          </a:p>
        </p:txBody>
      </p:sp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</a:t>
            </a:r>
            <a:r>
              <a:rPr lang="en-GB" dirty="0" smtClean="0"/>
              <a:t>.0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SUPERGENE ALTERATION AND MINERALIZATION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B15F-5DAE-4ADC-AE02-22AE9B346912}" type="slidenum">
              <a:rPr lang="en-GB"/>
              <a:pPr/>
              <a:t>11</a:t>
            </a:fld>
            <a:endParaRPr lang="en-GB"/>
          </a:p>
        </p:txBody>
      </p:sp>
      <p:pic>
        <p:nvPicPr>
          <p:cNvPr id="541711" name="Picture 2" descr="seccion esque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1912938"/>
            <a:ext cx="9137650" cy="344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1712" name="Freeform 4"/>
          <p:cNvSpPr>
            <a:spLocks/>
          </p:cNvSpPr>
          <p:nvPr/>
        </p:nvSpPr>
        <p:spPr bwMode="auto">
          <a:xfrm>
            <a:off x="4314825" y="3598863"/>
            <a:ext cx="322263" cy="55562"/>
          </a:xfrm>
          <a:custGeom>
            <a:avLst/>
            <a:gdLst>
              <a:gd name="T0" fmla="*/ 205 w 205"/>
              <a:gd name="T1" fmla="*/ 10 h 36"/>
              <a:gd name="T2" fmla="*/ 170 w 205"/>
              <a:gd name="T3" fmla="*/ 20 h 36"/>
              <a:gd name="T4" fmla="*/ 124 w 205"/>
              <a:gd name="T5" fmla="*/ 33 h 36"/>
              <a:gd name="T6" fmla="*/ 105 w 205"/>
              <a:gd name="T7" fmla="*/ 35 h 36"/>
              <a:gd name="T8" fmla="*/ 77 w 205"/>
              <a:gd name="T9" fmla="*/ 36 h 36"/>
              <a:gd name="T10" fmla="*/ 67 w 205"/>
              <a:gd name="T11" fmla="*/ 26 h 36"/>
              <a:gd name="T12" fmla="*/ 35 w 205"/>
              <a:gd name="T13" fmla="*/ 13 h 36"/>
              <a:gd name="T14" fmla="*/ 0 w 205"/>
              <a:gd name="T15" fmla="*/ 0 h 36"/>
              <a:gd name="T16" fmla="*/ 52 w 205"/>
              <a:gd name="T17" fmla="*/ 0 h 36"/>
              <a:gd name="T18" fmla="*/ 114 w 205"/>
              <a:gd name="T19" fmla="*/ 0 h 36"/>
              <a:gd name="T20" fmla="*/ 169 w 205"/>
              <a:gd name="T21" fmla="*/ 5 h 36"/>
              <a:gd name="T22" fmla="*/ 190 w 205"/>
              <a:gd name="T23" fmla="*/ 5 h 36"/>
              <a:gd name="T24" fmla="*/ 205 w 205"/>
              <a:gd name="T25" fmla="*/ 10 h 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5"/>
              <a:gd name="T40" fmla="*/ 0 h 36"/>
              <a:gd name="T41" fmla="*/ 205 w 205"/>
              <a:gd name="T42" fmla="*/ 36 h 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5" h="36">
                <a:moveTo>
                  <a:pt x="205" y="10"/>
                </a:moveTo>
                <a:lnTo>
                  <a:pt x="170" y="20"/>
                </a:lnTo>
                <a:lnTo>
                  <a:pt x="124" y="33"/>
                </a:lnTo>
                <a:lnTo>
                  <a:pt x="105" y="35"/>
                </a:lnTo>
                <a:lnTo>
                  <a:pt x="77" y="36"/>
                </a:lnTo>
                <a:lnTo>
                  <a:pt x="67" y="26"/>
                </a:lnTo>
                <a:lnTo>
                  <a:pt x="35" y="13"/>
                </a:lnTo>
                <a:lnTo>
                  <a:pt x="0" y="0"/>
                </a:lnTo>
                <a:lnTo>
                  <a:pt x="52" y="0"/>
                </a:lnTo>
                <a:lnTo>
                  <a:pt x="114" y="0"/>
                </a:lnTo>
                <a:lnTo>
                  <a:pt x="169" y="5"/>
                </a:lnTo>
                <a:lnTo>
                  <a:pt x="190" y="5"/>
                </a:lnTo>
                <a:lnTo>
                  <a:pt x="205" y="10"/>
                </a:lnTo>
                <a:close/>
              </a:path>
            </a:pathLst>
          </a:custGeom>
          <a:solidFill>
            <a:srgbClr val="0099FF"/>
          </a:solidFill>
          <a:ln w="19050">
            <a:noFill/>
            <a:round/>
            <a:headEnd/>
            <a:tailEnd type="none" w="sm" len="lg"/>
          </a:ln>
        </p:spPr>
        <p:txBody>
          <a:bodyPr/>
          <a:lstStyle/>
          <a:p>
            <a:pPr algn="ctr" eaLnBrk="0" hangingPunct="0"/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3026949" name="Text Box 5"/>
          <p:cNvSpPr txBox="1">
            <a:spLocks noChangeArrowheads="1"/>
          </p:cNvSpPr>
          <p:nvPr/>
        </p:nvSpPr>
        <p:spPr bwMode="auto">
          <a:xfrm>
            <a:off x="3992563" y="3154363"/>
            <a:ext cx="1011237" cy="274637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sm" len="lg"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99FF"/>
                </a:solidFill>
              </a:rPr>
              <a:t>Asana River</a:t>
            </a:r>
          </a:p>
        </p:txBody>
      </p:sp>
      <p:sp>
        <p:nvSpPr>
          <p:cNvPr id="541714" name="Freeform 6"/>
          <p:cNvSpPr>
            <a:spLocks/>
          </p:cNvSpPr>
          <p:nvPr/>
        </p:nvSpPr>
        <p:spPr bwMode="auto">
          <a:xfrm>
            <a:off x="622300" y="5178425"/>
            <a:ext cx="282575" cy="593725"/>
          </a:xfrm>
          <a:custGeom>
            <a:avLst/>
            <a:gdLst>
              <a:gd name="T0" fmla="*/ 153 w 153"/>
              <a:gd name="T1" fmla="*/ 286 h 286"/>
              <a:gd name="T2" fmla="*/ 0 w 153"/>
              <a:gd name="T3" fmla="*/ 0 h 286"/>
              <a:gd name="T4" fmla="*/ 0 60000 65536"/>
              <a:gd name="T5" fmla="*/ 0 60000 65536"/>
              <a:gd name="T6" fmla="*/ 0 w 153"/>
              <a:gd name="T7" fmla="*/ 0 h 286"/>
              <a:gd name="T8" fmla="*/ 153 w 153"/>
              <a:gd name="T9" fmla="*/ 286 h 28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3" h="286">
                <a:moveTo>
                  <a:pt x="153" y="286"/>
                </a:moveTo>
                <a:cubicBezTo>
                  <a:pt x="153" y="286"/>
                  <a:pt x="76" y="143"/>
                  <a:pt x="0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hangingPunct="0"/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41715" name="Text Box 7"/>
          <p:cNvSpPr txBox="1">
            <a:spLocks noChangeArrowheads="1"/>
          </p:cNvSpPr>
          <p:nvPr/>
        </p:nvSpPr>
        <p:spPr bwMode="auto">
          <a:xfrm>
            <a:off x="1588" y="5870575"/>
            <a:ext cx="1658937" cy="27463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200">
                <a:solidFill>
                  <a:schemeClr val="bg1"/>
                </a:solidFill>
              </a:rPr>
              <a:t>Regional Granodiorite</a:t>
            </a:r>
          </a:p>
        </p:txBody>
      </p:sp>
      <p:sp>
        <p:nvSpPr>
          <p:cNvPr id="541716" name="Text Box 8"/>
          <p:cNvSpPr txBox="1">
            <a:spLocks noChangeArrowheads="1"/>
          </p:cNvSpPr>
          <p:nvPr/>
        </p:nvSpPr>
        <p:spPr bwMode="auto">
          <a:xfrm>
            <a:off x="5526088" y="5870575"/>
            <a:ext cx="1636712" cy="27463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200">
                <a:solidFill>
                  <a:schemeClr val="bg1"/>
                </a:solidFill>
              </a:rPr>
              <a:t>Intermineral Porphyry</a:t>
            </a:r>
          </a:p>
        </p:txBody>
      </p:sp>
      <p:sp>
        <p:nvSpPr>
          <p:cNvPr id="541717" name="Freeform 9"/>
          <p:cNvSpPr>
            <a:spLocks/>
          </p:cNvSpPr>
          <p:nvPr/>
        </p:nvSpPr>
        <p:spPr bwMode="auto">
          <a:xfrm>
            <a:off x="6016625" y="4964113"/>
            <a:ext cx="1116013" cy="925512"/>
          </a:xfrm>
          <a:custGeom>
            <a:avLst/>
            <a:gdLst>
              <a:gd name="T0" fmla="*/ 0 w 195"/>
              <a:gd name="T1" fmla="*/ 562 h 562"/>
              <a:gd name="T2" fmla="*/ 195 w 195"/>
              <a:gd name="T3" fmla="*/ 0 h 562"/>
              <a:gd name="T4" fmla="*/ 0 60000 65536"/>
              <a:gd name="T5" fmla="*/ 0 60000 65536"/>
              <a:gd name="T6" fmla="*/ 0 w 195"/>
              <a:gd name="T7" fmla="*/ 0 h 562"/>
              <a:gd name="T8" fmla="*/ 195 w 195"/>
              <a:gd name="T9" fmla="*/ 562 h 56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5" h="562">
                <a:moveTo>
                  <a:pt x="0" y="562"/>
                </a:moveTo>
                <a:cubicBezTo>
                  <a:pt x="32" y="469"/>
                  <a:pt x="155" y="117"/>
                  <a:pt x="195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hangingPunct="0"/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41718" name="Text Box 10"/>
          <p:cNvSpPr txBox="1">
            <a:spLocks noChangeArrowheads="1"/>
          </p:cNvSpPr>
          <p:nvPr/>
        </p:nvSpPr>
        <p:spPr bwMode="auto">
          <a:xfrm>
            <a:off x="4002088" y="5870575"/>
            <a:ext cx="1130300" cy="27463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200">
                <a:solidFill>
                  <a:schemeClr val="bg1"/>
                </a:solidFill>
              </a:rPr>
              <a:t>Late Porphyry</a:t>
            </a:r>
          </a:p>
        </p:txBody>
      </p:sp>
      <p:sp>
        <p:nvSpPr>
          <p:cNvPr id="541719" name="Freeform 11"/>
          <p:cNvSpPr>
            <a:spLocks/>
          </p:cNvSpPr>
          <p:nvPr/>
        </p:nvSpPr>
        <p:spPr bwMode="auto">
          <a:xfrm>
            <a:off x="4662488" y="5126038"/>
            <a:ext cx="282575" cy="728662"/>
          </a:xfrm>
          <a:custGeom>
            <a:avLst/>
            <a:gdLst>
              <a:gd name="T0" fmla="*/ 0 w 180"/>
              <a:gd name="T1" fmla="*/ 465 h 465"/>
              <a:gd name="T2" fmla="*/ 180 w 180"/>
              <a:gd name="T3" fmla="*/ 0 h 465"/>
              <a:gd name="T4" fmla="*/ 0 60000 65536"/>
              <a:gd name="T5" fmla="*/ 0 60000 65536"/>
              <a:gd name="T6" fmla="*/ 0 w 180"/>
              <a:gd name="T7" fmla="*/ 0 h 465"/>
              <a:gd name="T8" fmla="*/ 180 w 180"/>
              <a:gd name="T9" fmla="*/ 465 h 4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0" h="465">
                <a:moveTo>
                  <a:pt x="0" y="465"/>
                </a:moveTo>
                <a:cubicBezTo>
                  <a:pt x="30" y="387"/>
                  <a:pt x="143" y="97"/>
                  <a:pt x="180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hangingPunct="0"/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41720" name="Text Box 12"/>
          <p:cNvSpPr txBox="1">
            <a:spLocks noChangeArrowheads="1"/>
          </p:cNvSpPr>
          <p:nvPr/>
        </p:nvSpPr>
        <p:spPr bwMode="auto">
          <a:xfrm>
            <a:off x="2259013" y="5870575"/>
            <a:ext cx="1181100" cy="27463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200">
                <a:solidFill>
                  <a:schemeClr val="bg1"/>
                </a:solidFill>
              </a:rPr>
              <a:t>Early Porphyry</a:t>
            </a:r>
          </a:p>
        </p:txBody>
      </p:sp>
      <p:sp>
        <p:nvSpPr>
          <p:cNvPr id="541721" name="Freeform 13"/>
          <p:cNvSpPr>
            <a:spLocks/>
          </p:cNvSpPr>
          <p:nvPr/>
        </p:nvSpPr>
        <p:spPr bwMode="auto">
          <a:xfrm flipH="1">
            <a:off x="2338388" y="4997450"/>
            <a:ext cx="573087" cy="900113"/>
          </a:xfrm>
          <a:custGeom>
            <a:avLst/>
            <a:gdLst>
              <a:gd name="T0" fmla="*/ 0 w 258"/>
              <a:gd name="T1" fmla="*/ 487 h 487"/>
              <a:gd name="T2" fmla="*/ 258 w 258"/>
              <a:gd name="T3" fmla="*/ 0 h 487"/>
              <a:gd name="T4" fmla="*/ 0 60000 65536"/>
              <a:gd name="T5" fmla="*/ 0 60000 65536"/>
              <a:gd name="T6" fmla="*/ 0 w 258"/>
              <a:gd name="T7" fmla="*/ 0 h 487"/>
              <a:gd name="T8" fmla="*/ 258 w 258"/>
              <a:gd name="T9" fmla="*/ 487 h 4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8" h="487">
                <a:moveTo>
                  <a:pt x="0" y="487"/>
                </a:moveTo>
                <a:cubicBezTo>
                  <a:pt x="44" y="406"/>
                  <a:pt x="204" y="101"/>
                  <a:pt x="258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hangingPunct="0"/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41722" name="Text Box 14"/>
          <p:cNvSpPr txBox="1">
            <a:spLocks noChangeArrowheads="1"/>
          </p:cNvSpPr>
          <p:nvPr/>
        </p:nvSpPr>
        <p:spPr bwMode="auto">
          <a:xfrm>
            <a:off x="8270875" y="1176338"/>
            <a:ext cx="968375" cy="27463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200">
                <a:solidFill>
                  <a:schemeClr val="bg1"/>
                </a:solidFill>
              </a:rPr>
              <a:t>Leach zone</a:t>
            </a:r>
          </a:p>
        </p:txBody>
      </p:sp>
      <p:sp>
        <p:nvSpPr>
          <p:cNvPr id="541723" name="Text Box 15"/>
          <p:cNvSpPr txBox="1">
            <a:spLocks noChangeArrowheads="1"/>
          </p:cNvSpPr>
          <p:nvPr/>
        </p:nvSpPr>
        <p:spPr bwMode="auto">
          <a:xfrm>
            <a:off x="5924550" y="1176338"/>
            <a:ext cx="2108200" cy="27463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200">
                <a:solidFill>
                  <a:schemeClr val="bg1"/>
                </a:solidFill>
              </a:rPr>
              <a:t>Weak secondary enrichment</a:t>
            </a:r>
          </a:p>
        </p:txBody>
      </p:sp>
      <p:sp>
        <p:nvSpPr>
          <p:cNvPr id="541724" name="Text Box 16"/>
          <p:cNvSpPr txBox="1">
            <a:spLocks noChangeArrowheads="1"/>
          </p:cNvSpPr>
          <p:nvPr/>
        </p:nvSpPr>
        <p:spPr bwMode="auto">
          <a:xfrm>
            <a:off x="3376613" y="1176338"/>
            <a:ext cx="2166937" cy="27463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200">
                <a:solidFill>
                  <a:schemeClr val="bg1"/>
                </a:solidFill>
              </a:rPr>
              <a:t>Strong secondary enrichment</a:t>
            </a:r>
          </a:p>
        </p:txBody>
      </p:sp>
      <p:sp>
        <p:nvSpPr>
          <p:cNvPr id="541725" name="Text Box 17"/>
          <p:cNvSpPr txBox="1">
            <a:spLocks noChangeArrowheads="1"/>
          </p:cNvSpPr>
          <p:nvPr/>
        </p:nvSpPr>
        <p:spPr bwMode="auto">
          <a:xfrm>
            <a:off x="5483225" y="2432050"/>
            <a:ext cx="1079500" cy="27463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200">
                <a:solidFill>
                  <a:srgbClr val="000000"/>
                </a:solidFill>
              </a:rPr>
              <a:t>Primary zone</a:t>
            </a:r>
          </a:p>
        </p:txBody>
      </p:sp>
      <p:sp>
        <p:nvSpPr>
          <p:cNvPr id="541726" name="Text Box 18"/>
          <p:cNvSpPr txBox="1">
            <a:spLocks noChangeArrowheads="1"/>
          </p:cNvSpPr>
          <p:nvPr/>
        </p:nvSpPr>
        <p:spPr bwMode="auto">
          <a:xfrm>
            <a:off x="2343150" y="1501775"/>
            <a:ext cx="1085850" cy="27463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200">
                <a:solidFill>
                  <a:schemeClr val="bg1"/>
                </a:solidFill>
              </a:rPr>
              <a:t>Oxide/Sulfide</a:t>
            </a:r>
          </a:p>
        </p:txBody>
      </p:sp>
      <p:sp>
        <p:nvSpPr>
          <p:cNvPr id="541727" name="Text Box 19"/>
          <p:cNvSpPr txBox="1">
            <a:spLocks noChangeArrowheads="1"/>
          </p:cNvSpPr>
          <p:nvPr/>
        </p:nvSpPr>
        <p:spPr bwMode="auto">
          <a:xfrm>
            <a:off x="922338" y="1176338"/>
            <a:ext cx="1136650" cy="27463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200">
                <a:solidFill>
                  <a:schemeClr val="bg1"/>
                </a:solidFill>
              </a:rPr>
              <a:t>Conglomerate</a:t>
            </a:r>
          </a:p>
        </p:txBody>
      </p:sp>
      <p:sp>
        <p:nvSpPr>
          <p:cNvPr id="541728" name="Text Box 20"/>
          <p:cNvSpPr txBox="1">
            <a:spLocks noChangeArrowheads="1"/>
          </p:cNvSpPr>
          <p:nvPr/>
        </p:nvSpPr>
        <p:spPr bwMode="auto">
          <a:xfrm>
            <a:off x="-30163" y="1176338"/>
            <a:ext cx="850901" cy="27463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200">
                <a:solidFill>
                  <a:schemeClr val="bg1"/>
                </a:solidFill>
              </a:rPr>
              <a:t>Ignimbrite</a:t>
            </a:r>
          </a:p>
        </p:txBody>
      </p:sp>
      <p:sp>
        <p:nvSpPr>
          <p:cNvPr id="541729" name="Freeform 21"/>
          <p:cNvSpPr>
            <a:spLocks/>
          </p:cNvSpPr>
          <p:nvPr/>
        </p:nvSpPr>
        <p:spPr bwMode="auto">
          <a:xfrm>
            <a:off x="8609013" y="1443038"/>
            <a:ext cx="425450" cy="1255712"/>
          </a:xfrm>
          <a:custGeom>
            <a:avLst/>
            <a:gdLst>
              <a:gd name="T0" fmla="*/ 148 w 271"/>
              <a:gd name="T1" fmla="*/ 0 h 801"/>
              <a:gd name="T2" fmla="*/ 115 w 271"/>
              <a:gd name="T3" fmla="*/ 198 h 801"/>
              <a:gd name="T4" fmla="*/ 252 w 271"/>
              <a:gd name="T5" fmla="*/ 187 h 801"/>
              <a:gd name="T6" fmla="*/ 0 w 271"/>
              <a:gd name="T7" fmla="*/ 801 h 801"/>
              <a:gd name="T8" fmla="*/ 0 60000 65536"/>
              <a:gd name="T9" fmla="*/ 0 60000 65536"/>
              <a:gd name="T10" fmla="*/ 0 60000 65536"/>
              <a:gd name="T11" fmla="*/ 0 60000 65536"/>
              <a:gd name="T12" fmla="*/ 0 w 271"/>
              <a:gd name="T13" fmla="*/ 0 h 801"/>
              <a:gd name="T14" fmla="*/ 271 w 271"/>
              <a:gd name="T15" fmla="*/ 801 h 80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1" h="801">
                <a:moveTo>
                  <a:pt x="148" y="0"/>
                </a:moveTo>
                <a:cubicBezTo>
                  <a:pt x="142" y="32"/>
                  <a:pt x="98" y="167"/>
                  <a:pt x="115" y="198"/>
                </a:cubicBezTo>
                <a:cubicBezTo>
                  <a:pt x="132" y="229"/>
                  <a:pt x="271" y="87"/>
                  <a:pt x="252" y="187"/>
                </a:cubicBezTo>
                <a:cubicBezTo>
                  <a:pt x="233" y="287"/>
                  <a:pt x="116" y="544"/>
                  <a:pt x="0" y="801"/>
                </a:cubicBez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hangingPunct="0"/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41730" name="Freeform 22"/>
          <p:cNvSpPr>
            <a:spLocks/>
          </p:cNvSpPr>
          <p:nvPr/>
        </p:nvSpPr>
        <p:spPr bwMode="auto">
          <a:xfrm>
            <a:off x="7407275" y="1389063"/>
            <a:ext cx="763588" cy="1674812"/>
          </a:xfrm>
          <a:custGeom>
            <a:avLst/>
            <a:gdLst>
              <a:gd name="T0" fmla="*/ 65 w 488"/>
              <a:gd name="T1" fmla="*/ 0 h 1070"/>
              <a:gd name="T2" fmla="*/ 263 w 488"/>
              <a:gd name="T3" fmla="*/ 280 h 1070"/>
              <a:gd name="T4" fmla="*/ 38 w 488"/>
              <a:gd name="T5" fmla="*/ 209 h 1070"/>
              <a:gd name="T6" fmla="*/ 488 w 488"/>
              <a:gd name="T7" fmla="*/ 1070 h 1070"/>
              <a:gd name="T8" fmla="*/ 0 60000 65536"/>
              <a:gd name="T9" fmla="*/ 0 60000 65536"/>
              <a:gd name="T10" fmla="*/ 0 60000 65536"/>
              <a:gd name="T11" fmla="*/ 0 60000 65536"/>
              <a:gd name="T12" fmla="*/ 0 w 488"/>
              <a:gd name="T13" fmla="*/ 0 h 1070"/>
              <a:gd name="T14" fmla="*/ 488 w 488"/>
              <a:gd name="T15" fmla="*/ 1070 h 10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8" h="1070">
                <a:moveTo>
                  <a:pt x="65" y="0"/>
                </a:moveTo>
                <a:cubicBezTo>
                  <a:pt x="166" y="122"/>
                  <a:pt x="267" y="245"/>
                  <a:pt x="263" y="280"/>
                </a:cubicBezTo>
                <a:cubicBezTo>
                  <a:pt x="259" y="315"/>
                  <a:pt x="0" y="77"/>
                  <a:pt x="38" y="209"/>
                </a:cubicBezTo>
                <a:cubicBezTo>
                  <a:pt x="76" y="341"/>
                  <a:pt x="282" y="705"/>
                  <a:pt x="488" y="1070"/>
                </a:cubicBez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hangingPunct="0"/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41731" name="Freeform 23"/>
          <p:cNvSpPr>
            <a:spLocks/>
          </p:cNvSpPr>
          <p:nvPr/>
        </p:nvSpPr>
        <p:spPr bwMode="auto">
          <a:xfrm>
            <a:off x="5427663" y="1409700"/>
            <a:ext cx="1997075" cy="1844675"/>
          </a:xfrm>
          <a:custGeom>
            <a:avLst/>
            <a:gdLst>
              <a:gd name="T0" fmla="*/ 0 w 1275"/>
              <a:gd name="T1" fmla="*/ 0 h 1178"/>
              <a:gd name="T2" fmla="*/ 601 w 1275"/>
              <a:gd name="T3" fmla="*/ 247 h 1178"/>
              <a:gd name="T4" fmla="*/ 1039 w 1275"/>
              <a:gd name="T5" fmla="*/ 871 h 1178"/>
              <a:gd name="T6" fmla="*/ 1275 w 1275"/>
              <a:gd name="T7" fmla="*/ 1178 h 1178"/>
              <a:gd name="T8" fmla="*/ 0 60000 65536"/>
              <a:gd name="T9" fmla="*/ 0 60000 65536"/>
              <a:gd name="T10" fmla="*/ 0 60000 65536"/>
              <a:gd name="T11" fmla="*/ 0 60000 65536"/>
              <a:gd name="T12" fmla="*/ 0 w 1275"/>
              <a:gd name="T13" fmla="*/ 0 h 1178"/>
              <a:gd name="T14" fmla="*/ 1275 w 1275"/>
              <a:gd name="T15" fmla="*/ 1178 h 11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5" h="1178">
                <a:moveTo>
                  <a:pt x="0" y="0"/>
                </a:moveTo>
                <a:cubicBezTo>
                  <a:pt x="100" y="41"/>
                  <a:pt x="428" y="102"/>
                  <a:pt x="601" y="247"/>
                </a:cubicBezTo>
                <a:cubicBezTo>
                  <a:pt x="774" y="392"/>
                  <a:pt x="927" y="716"/>
                  <a:pt x="1039" y="871"/>
                </a:cubicBezTo>
                <a:cubicBezTo>
                  <a:pt x="1151" y="1026"/>
                  <a:pt x="1203" y="1103"/>
                  <a:pt x="1275" y="1178"/>
                </a:cubicBez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hangingPunct="0"/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41732" name="Freeform 24"/>
          <p:cNvSpPr>
            <a:spLocks/>
          </p:cNvSpPr>
          <p:nvPr/>
        </p:nvSpPr>
        <p:spPr bwMode="auto">
          <a:xfrm>
            <a:off x="225425" y="1530350"/>
            <a:ext cx="439738" cy="1349375"/>
          </a:xfrm>
          <a:custGeom>
            <a:avLst/>
            <a:gdLst>
              <a:gd name="T0" fmla="*/ 0 w 281"/>
              <a:gd name="T1" fmla="*/ 15 h 862"/>
              <a:gd name="T2" fmla="*/ 137 w 281"/>
              <a:gd name="T3" fmla="*/ 141 h 862"/>
              <a:gd name="T4" fmla="*/ 281 w 281"/>
              <a:gd name="T5" fmla="*/ 862 h 862"/>
              <a:gd name="T6" fmla="*/ 0 60000 65536"/>
              <a:gd name="T7" fmla="*/ 0 60000 65536"/>
              <a:gd name="T8" fmla="*/ 0 60000 65536"/>
              <a:gd name="T9" fmla="*/ 0 w 281"/>
              <a:gd name="T10" fmla="*/ 0 h 862"/>
              <a:gd name="T11" fmla="*/ 281 w 281"/>
              <a:gd name="T12" fmla="*/ 862 h 8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1" h="862">
                <a:moveTo>
                  <a:pt x="0" y="15"/>
                </a:moveTo>
                <a:cubicBezTo>
                  <a:pt x="23" y="36"/>
                  <a:pt x="90" y="0"/>
                  <a:pt x="137" y="141"/>
                </a:cubicBezTo>
                <a:cubicBezTo>
                  <a:pt x="184" y="282"/>
                  <a:pt x="251" y="712"/>
                  <a:pt x="281" y="862"/>
                </a:cubicBez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hangingPunct="0"/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41733" name="Freeform 25"/>
          <p:cNvSpPr>
            <a:spLocks/>
          </p:cNvSpPr>
          <p:nvPr/>
        </p:nvSpPr>
        <p:spPr bwMode="auto">
          <a:xfrm>
            <a:off x="973138" y="1417638"/>
            <a:ext cx="884237" cy="1724025"/>
          </a:xfrm>
          <a:custGeom>
            <a:avLst/>
            <a:gdLst>
              <a:gd name="T0" fmla="*/ 409 w 564"/>
              <a:gd name="T1" fmla="*/ 0 h 1101"/>
              <a:gd name="T2" fmla="*/ 232 w 564"/>
              <a:gd name="T3" fmla="*/ 187 h 1101"/>
              <a:gd name="T4" fmla="*/ 525 w 564"/>
              <a:gd name="T5" fmla="*/ 187 h 1101"/>
              <a:gd name="T6" fmla="*/ 0 w 564"/>
              <a:gd name="T7" fmla="*/ 1101 h 1101"/>
              <a:gd name="T8" fmla="*/ 0 60000 65536"/>
              <a:gd name="T9" fmla="*/ 0 60000 65536"/>
              <a:gd name="T10" fmla="*/ 0 60000 65536"/>
              <a:gd name="T11" fmla="*/ 0 60000 65536"/>
              <a:gd name="T12" fmla="*/ 0 w 564"/>
              <a:gd name="T13" fmla="*/ 0 h 1101"/>
              <a:gd name="T14" fmla="*/ 564 w 564"/>
              <a:gd name="T15" fmla="*/ 1101 h 110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4" h="1101">
                <a:moveTo>
                  <a:pt x="409" y="0"/>
                </a:moveTo>
                <a:cubicBezTo>
                  <a:pt x="379" y="31"/>
                  <a:pt x="213" y="156"/>
                  <a:pt x="232" y="187"/>
                </a:cubicBezTo>
                <a:cubicBezTo>
                  <a:pt x="251" y="218"/>
                  <a:pt x="564" y="35"/>
                  <a:pt x="525" y="187"/>
                </a:cubicBezTo>
                <a:cubicBezTo>
                  <a:pt x="486" y="339"/>
                  <a:pt x="87" y="949"/>
                  <a:pt x="0" y="1101"/>
                </a:cubicBez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hangingPunct="0"/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41734" name="Freeform 26"/>
          <p:cNvSpPr>
            <a:spLocks/>
          </p:cNvSpPr>
          <p:nvPr/>
        </p:nvSpPr>
        <p:spPr bwMode="auto">
          <a:xfrm>
            <a:off x="1574800" y="1773238"/>
            <a:ext cx="1449388" cy="1439862"/>
          </a:xfrm>
          <a:custGeom>
            <a:avLst/>
            <a:gdLst>
              <a:gd name="T0" fmla="*/ 879 w 925"/>
              <a:gd name="T1" fmla="*/ 0 h 920"/>
              <a:gd name="T2" fmla="*/ 778 w 925"/>
              <a:gd name="T3" fmla="*/ 217 h 920"/>
              <a:gd name="T4" fmla="*/ 0 w 925"/>
              <a:gd name="T5" fmla="*/ 920 h 920"/>
              <a:gd name="T6" fmla="*/ 0 60000 65536"/>
              <a:gd name="T7" fmla="*/ 0 60000 65536"/>
              <a:gd name="T8" fmla="*/ 0 60000 65536"/>
              <a:gd name="T9" fmla="*/ 0 w 925"/>
              <a:gd name="T10" fmla="*/ 0 h 920"/>
              <a:gd name="T11" fmla="*/ 925 w 925"/>
              <a:gd name="T12" fmla="*/ 920 h 9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25" h="920">
                <a:moveTo>
                  <a:pt x="879" y="0"/>
                </a:moveTo>
                <a:cubicBezTo>
                  <a:pt x="862" y="36"/>
                  <a:pt x="925" y="64"/>
                  <a:pt x="778" y="217"/>
                </a:cubicBezTo>
                <a:cubicBezTo>
                  <a:pt x="631" y="370"/>
                  <a:pt x="162" y="774"/>
                  <a:pt x="0" y="920"/>
                </a:cubicBez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hangingPunct="0"/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41735" name="Freeform 27"/>
          <p:cNvSpPr>
            <a:spLocks/>
          </p:cNvSpPr>
          <p:nvPr/>
        </p:nvSpPr>
        <p:spPr bwMode="auto">
          <a:xfrm flipH="1">
            <a:off x="6035675" y="2663825"/>
            <a:ext cx="50800" cy="1700213"/>
          </a:xfrm>
          <a:custGeom>
            <a:avLst/>
            <a:gdLst>
              <a:gd name="T0" fmla="*/ 620 w 620"/>
              <a:gd name="T1" fmla="*/ 0 h 846"/>
              <a:gd name="T2" fmla="*/ 369 w 620"/>
              <a:gd name="T3" fmla="*/ 275 h 846"/>
              <a:gd name="T4" fmla="*/ 0 w 620"/>
              <a:gd name="T5" fmla="*/ 846 h 846"/>
              <a:gd name="T6" fmla="*/ 0 60000 65536"/>
              <a:gd name="T7" fmla="*/ 0 60000 65536"/>
              <a:gd name="T8" fmla="*/ 0 60000 65536"/>
              <a:gd name="T9" fmla="*/ 0 w 620"/>
              <a:gd name="T10" fmla="*/ 0 h 846"/>
              <a:gd name="T11" fmla="*/ 620 w 620"/>
              <a:gd name="T12" fmla="*/ 846 h 8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0" h="846">
                <a:moveTo>
                  <a:pt x="620" y="0"/>
                </a:moveTo>
                <a:cubicBezTo>
                  <a:pt x="578" y="46"/>
                  <a:pt x="472" y="134"/>
                  <a:pt x="369" y="275"/>
                </a:cubicBezTo>
                <a:cubicBezTo>
                  <a:pt x="266" y="416"/>
                  <a:pt x="77" y="727"/>
                  <a:pt x="0" y="846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hangingPunct="0"/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41736" name="Text Box 28"/>
          <p:cNvSpPr txBox="1">
            <a:spLocks noChangeArrowheads="1"/>
          </p:cNvSpPr>
          <p:nvPr/>
        </p:nvSpPr>
        <p:spPr bwMode="auto">
          <a:xfrm>
            <a:off x="779463" y="194627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00" b="1">
                <a:solidFill>
                  <a:srgbClr val="000000"/>
                </a:solidFill>
              </a:rPr>
              <a:t>21500</a:t>
            </a:r>
          </a:p>
        </p:txBody>
      </p:sp>
      <p:sp>
        <p:nvSpPr>
          <p:cNvPr id="541737" name="Text Box 29"/>
          <p:cNvSpPr txBox="1">
            <a:spLocks noChangeArrowheads="1"/>
          </p:cNvSpPr>
          <p:nvPr/>
        </p:nvSpPr>
        <p:spPr bwMode="auto">
          <a:xfrm>
            <a:off x="1814513" y="194627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00" b="1">
                <a:solidFill>
                  <a:srgbClr val="000000"/>
                </a:solidFill>
              </a:rPr>
              <a:t>21250</a:t>
            </a:r>
          </a:p>
        </p:txBody>
      </p:sp>
      <p:sp>
        <p:nvSpPr>
          <p:cNvPr id="541738" name="Text Box 30"/>
          <p:cNvSpPr txBox="1">
            <a:spLocks noChangeArrowheads="1"/>
          </p:cNvSpPr>
          <p:nvPr/>
        </p:nvSpPr>
        <p:spPr bwMode="auto">
          <a:xfrm>
            <a:off x="2851150" y="1946275"/>
            <a:ext cx="5349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00" b="1">
                <a:solidFill>
                  <a:srgbClr val="000000"/>
                </a:solidFill>
              </a:rPr>
              <a:t>21000</a:t>
            </a:r>
          </a:p>
        </p:txBody>
      </p:sp>
      <p:sp>
        <p:nvSpPr>
          <p:cNvPr id="541739" name="Text Box 31"/>
          <p:cNvSpPr txBox="1">
            <a:spLocks noChangeArrowheads="1"/>
          </p:cNvSpPr>
          <p:nvPr/>
        </p:nvSpPr>
        <p:spPr bwMode="auto">
          <a:xfrm>
            <a:off x="3887788" y="1946275"/>
            <a:ext cx="5349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00" b="1">
                <a:solidFill>
                  <a:srgbClr val="000000"/>
                </a:solidFill>
              </a:rPr>
              <a:t>20750</a:t>
            </a:r>
          </a:p>
        </p:txBody>
      </p:sp>
      <p:sp>
        <p:nvSpPr>
          <p:cNvPr id="541740" name="Text Box 32"/>
          <p:cNvSpPr txBox="1">
            <a:spLocks noChangeArrowheads="1"/>
          </p:cNvSpPr>
          <p:nvPr/>
        </p:nvSpPr>
        <p:spPr bwMode="auto">
          <a:xfrm>
            <a:off x="4922838" y="1946275"/>
            <a:ext cx="5349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00" b="1">
                <a:solidFill>
                  <a:srgbClr val="000000"/>
                </a:solidFill>
              </a:rPr>
              <a:t>20500</a:t>
            </a:r>
          </a:p>
        </p:txBody>
      </p:sp>
      <p:sp>
        <p:nvSpPr>
          <p:cNvPr id="541741" name="Text Box 33"/>
          <p:cNvSpPr txBox="1">
            <a:spLocks noChangeArrowheads="1"/>
          </p:cNvSpPr>
          <p:nvPr/>
        </p:nvSpPr>
        <p:spPr bwMode="auto">
          <a:xfrm>
            <a:off x="5959475" y="1946275"/>
            <a:ext cx="5349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00" b="1">
                <a:solidFill>
                  <a:srgbClr val="000000"/>
                </a:solidFill>
              </a:rPr>
              <a:t>20250</a:t>
            </a:r>
          </a:p>
        </p:txBody>
      </p:sp>
      <p:sp>
        <p:nvSpPr>
          <p:cNvPr id="541742" name="Text Box 34"/>
          <p:cNvSpPr txBox="1">
            <a:spLocks noChangeArrowheads="1"/>
          </p:cNvSpPr>
          <p:nvPr/>
        </p:nvSpPr>
        <p:spPr bwMode="auto">
          <a:xfrm>
            <a:off x="6996113" y="1946275"/>
            <a:ext cx="5349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00" b="1">
                <a:solidFill>
                  <a:srgbClr val="000000"/>
                </a:solidFill>
              </a:rPr>
              <a:t>20000</a:t>
            </a:r>
          </a:p>
        </p:txBody>
      </p:sp>
      <p:sp>
        <p:nvSpPr>
          <p:cNvPr id="541743" name="Text Box 35"/>
          <p:cNvSpPr txBox="1">
            <a:spLocks noChangeArrowheads="1"/>
          </p:cNvSpPr>
          <p:nvPr/>
        </p:nvSpPr>
        <p:spPr bwMode="auto">
          <a:xfrm>
            <a:off x="8032750" y="1946275"/>
            <a:ext cx="5349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00" b="1">
                <a:solidFill>
                  <a:srgbClr val="000000"/>
                </a:solidFill>
              </a:rPr>
              <a:t>19750</a:t>
            </a:r>
          </a:p>
        </p:txBody>
      </p:sp>
      <p:sp>
        <p:nvSpPr>
          <p:cNvPr id="541744" name="Text Box 36"/>
          <p:cNvSpPr txBox="1">
            <a:spLocks noChangeArrowheads="1"/>
          </p:cNvSpPr>
          <p:nvPr/>
        </p:nvSpPr>
        <p:spPr bwMode="auto">
          <a:xfrm>
            <a:off x="11113" y="2400300"/>
            <a:ext cx="463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00" b="1">
                <a:solidFill>
                  <a:srgbClr val="000000"/>
                </a:solidFill>
              </a:rPr>
              <a:t>3750</a:t>
            </a:r>
          </a:p>
        </p:txBody>
      </p:sp>
      <p:sp>
        <p:nvSpPr>
          <p:cNvPr id="3026981" name="Text Box 37"/>
          <p:cNvSpPr txBox="1">
            <a:spLocks noChangeArrowheads="1"/>
          </p:cNvSpPr>
          <p:nvPr/>
        </p:nvSpPr>
        <p:spPr bwMode="auto">
          <a:xfrm>
            <a:off x="8721725" y="2433638"/>
            <a:ext cx="4635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000000"/>
                </a:solidFill>
                <a:cs typeface="+mn-cs"/>
              </a:rPr>
              <a:t>3750</a:t>
            </a:r>
          </a:p>
        </p:txBody>
      </p:sp>
      <p:sp>
        <p:nvSpPr>
          <p:cNvPr id="3026982" name="Text Box 38"/>
          <p:cNvSpPr txBox="1">
            <a:spLocks noChangeArrowheads="1"/>
          </p:cNvSpPr>
          <p:nvPr/>
        </p:nvSpPr>
        <p:spPr bwMode="auto">
          <a:xfrm>
            <a:off x="11113" y="3432175"/>
            <a:ext cx="463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000000"/>
                </a:solidFill>
                <a:cs typeface="+mn-cs"/>
              </a:rPr>
              <a:t>3500</a:t>
            </a:r>
          </a:p>
        </p:txBody>
      </p:sp>
      <p:sp>
        <p:nvSpPr>
          <p:cNvPr id="3026983" name="Text Box 39"/>
          <p:cNvSpPr txBox="1">
            <a:spLocks noChangeArrowheads="1"/>
          </p:cNvSpPr>
          <p:nvPr/>
        </p:nvSpPr>
        <p:spPr bwMode="auto">
          <a:xfrm>
            <a:off x="11113" y="4448175"/>
            <a:ext cx="463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000000"/>
                </a:solidFill>
                <a:cs typeface="+mn-cs"/>
              </a:rPr>
              <a:t>3250</a:t>
            </a:r>
          </a:p>
        </p:txBody>
      </p:sp>
      <p:sp>
        <p:nvSpPr>
          <p:cNvPr id="3026984" name="Text Box 40"/>
          <p:cNvSpPr txBox="1">
            <a:spLocks noChangeArrowheads="1"/>
          </p:cNvSpPr>
          <p:nvPr/>
        </p:nvSpPr>
        <p:spPr bwMode="auto">
          <a:xfrm>
            <a:off x="8718550" y="3465513"/>
            <a:ext cx="4635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000000"/>
                </a:solidFill>
                <a:cs typeface="+mn-cs"/>
              </a:rPr>
              <a:t>3500</a:t>
            </a:r>
          </a:p>
        </p:txBody>
      </p:sp>
      <p:pic>
        <p:nvPicPr>
          <p:cNvPr id="541749" name="25 Imagen" descr="seCTION 11000E Loc.png"/>
          <p:cNvPicPr>
            <a:picLocks noChangeAspect="1"/>
          </p:cNvPicPr>
          <p:nvPr/>
        </p:nvPicPr>
        <p:blipFill>
          <a:blip r:embed="rId4" cstate="print"/>
          <a:srcRect l="22086" t="9525" r="25797" b="37315"/>
          <a:stretch>
            <a:fillRect/>
          </a:stretch>
        </p:blipFill>
        <p:spPr bwMode="auto">
          <a:xfrm>
            <a:off x="7569200" y="4205288"/>
            <a:ext cx="154463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1710" name="Text Box 14"/>
          <p:cNvSpPr txBox="1">
            <a:spLocks noChangeArrowheads="1"/>
          </p:cNvSpPr>
          <p:nvPr/>
        </p:nvSpPr>
        <p:spPr bwMode="auto">
          <a:xfrm>
            <a:off x="2771775" y="2349500"/>
            <a:ext cx="25193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algn="ctr" eaLnBrk="0" hangingPunct="0"/>
            <a:r>
              <a:rPr lang="en-US" sz="2400" b="1">
                <a:solidFill>
                  <a:srgbClr val="C88F42"/>
                </a:solidFill>
              </a:rPr>
              <a:t>SECTION 11000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AB20-F2B0-436E-B155-F983054EAB7E}" type="slidenum">
              <a:rPr lang="en-GB">
                <a:solidFill>
                  <a:srgbClr val="002776"/>
                </a:solidFill>
              </a:rPr>
              <a:pPr/>
              <a:t>12</a:t>
            </a:fld>
            <a:endParaRPr lang="en-GB">
              <a:solidFill>
                <a:srgbClr val="002776"/>
              </a:solidFill>
            </a:endParaRPr>
          </a:p>
        </p:txBody>
      </p:sp>
      <p:sp>
        <p:nvSpPr>
          <p:cNvPr id="589828" name="Rectangle 4"/>
          <p:cNvSpPr>
            <a:spLocks noChangeArrowheads="1"/>
          </p:cNvSpPr>
          <p:nvPr/>
        </p:nvSpPr>
        <p:spPr bwMode="auto">
          <a:xfrm>
            <a:off x="539750" y="1268413"/>
            <a:ext cx="367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</a:rPr>
              <a:t>Leach Zone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8662" y="1785926"/>
            <a:ext cx="7786742" cy="4047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Occurs from the surface and parallel to it, between 0 and 130m. It result from action of rainwater.</a:t>
            </a:r>
          </a:p>
          <a:p>
            <a:pPr lvl="0">
              <a:lnSpc>
                <a:spcPct val="102000"/>
              </a:lnSpc>
              <a:buClr>
                <a:schemeClr val="tx2"/>
              </a:buClr>
            </a:pPr>
            <a:endParaRPr lang="en-US" dirty="0" smtClean="0">
              <a:solidFill>
                <a:schemeClr val="tx2"/>
              </a:solidFill>
            </a:endParaRPr>
          </a:p>
          <a:p>
            <a:pPr lvl="0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The leach caused </a:t>
            </a:r>
            <a:r>
              <a:rPr lang="en-US" dirty="0" err="1" smtClean="0">
                <a:solidFill>
                  <a:schemeClr val="tx2"/>
                </a:solidFill>
              </a:rPr>
              <a:t>kaolinization</a:t>
            </a:r>
            <a:r>
              <a:rPr lang="en-US" dirty="0" smtClean="0">
                <a:solidFill>
                  <a:schemeClr val="tx2"/>
                </a:solidFill>
              </a:rPr>
              <a:t> of plagioclase and </a:t>
            </a:r>
            <a:r>
              <a:rPr lang="en-US" dirty="0" err="1" smtClean="0">
                <a:solidFill>
                  <a:schemeClr val="tx2"/>
                </a:solidFill>
              </a:rPr>
              <a:t>feldespars</a:t>
            </a:r>
            <a:r>
              <a:rPr lang="en-US" dirty="0" smtClean="0">
                <a:solidFill>
                  <a:schemeClr val="tx2"/>
                </a:solidFill>
              </a:rPr>
              <a:t> and also promoted formation of </a:t>
            </a:r>
            <a:r>
              <a:rPr lang="en-US" dirty="0" err="1" smtClean="0">
                <a:solidFill>
                  <a:schemeClr val="tx2"/>
                </a:solidFill>
              </a:rPr>
              <a:t>montmorillonite</a:t>
            </a:r>
            <a:r>
              <a:rPr lang="en-US" dirty="0" smtClean="0">
                <a:solidFill>
                  <a:schemeClr val="tx2"/>
                </a:solidFill>
              </a:rPr>
              <a:t> from </a:t>
            </a:r>
            <a:r>
              <a:rPr lang="en-US" dirty="0" err="1" smtClean="0">
                <a:solidFill>
                  <a:schemeClr val="tx2"/>
                </a:solidFill>
              </a:rPr>
              <a:t>biotite</a:t>
            </a:r>
            <a:r>
              <a:rPr lang="en-US" dirty="0" smtClean="0">
                <a:solidFill>
                  <a:schemeClr val="tx2"/>
                </a:solidFill>
              </a:rPr>
              <a:t>-chlorite.</a:t>
            </a:r>
          </a:p>
          <a:p>
            <a:pPr lvl="0">
              <a:lnSpc>
                <a:spcPct val="102000"/>
              </a:lnSpc>
              <a:buClr>
                <a:schemeClr val="tx2"/>
              </a:buClr>
            </a:pPr>
            <a:endParaRPr lang="en-US" dirty="0" smtClean="0">
              <a:solidFill>
                <a:schemeClr val="tx2"/>
              </a:solidFill>
            </a:endParaRPr>
          </a:p>
          <a:p>
            <a:pPr lvl="0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Two types of leached cap may be observed, </a:t>
            </a:r>
            <a:r>
              <a:rPr lang="en-US" dirty="0" err="1" smtClean="0">
                <a:solidFill>
                  <a:schemeClr val="tx2"/>
                </a:solidFill>
              </a:rPr>
              <a:t>hematitic</a:t>
            </a:r>
            <a:r>
              <a:rPr lang="en-US" dirty="0" smtClean="0">
                <a:solidFill>
                  <a:schemeClr val="tx2"/>
                </a:solidFill>
              </a:rPr>
              <a:t> and </a:t>
            </a:r>
            <a:r>
              <a:rPr lang="en-US" dirty="0" err="1" smtClean="0">
                <a:solidFill>
                  <a:schemeClr val="tx2"/>
                </a:solidFill>
              </a:rPr>
              <a:t>jarosite</a:t>
            </a:r>
            <a:r>
              <a:rPr lang="en-US" dirty="0" smtClean="0">
                <a:solidFill>
                  <a:schemeClr val="tx2"/>
                </a:solidFill>
              </a:rPr>
              <a:t> cap.</a:t>
            </a:r>
          </a:p>
          <a:p>
            <a:pPr lvl="0">
              <a:lnSpc>
                <a:spcPct val="102000"/>
              </a:lnSpc>
              <a:buClr>
                <a:schemeClr val="tx2"/>
              </a:buClr>
            </a:pPr>
            <a:endParaRPr lang="en-US" dirty="0" smtClean="0">
              <a:solidFill>
                <a:schemeClr val="tx2"/>
              </a:solidFill>
            </a:endParaRPr>
          </a:p>
          <a:p>
            <a:pPr lvl="0">
              <a:lnSpc>
                <a:spcPct val="102000"/>
              </a:lnSpc>
              <a:buClr>
                <a:schemeClr val="tx2"/>
              </a:buClr>
            </a:pPr>
            <a:r>
              <a:rPr lang="en-US" dirty="0" err="1" smtClean="0">
                <a:solidFill>
                  <a:schemeClr val="tx2"/>
                </a:solidFill>
              </a:rPr>
              <a:t>Hematitic</a:t>
            </a:r>
            <a:r>
              <a:rPr lang="en-US" dirty="0" smtClean="0">
                <a:solidFill>
                  <a:schemeClr val="tx2"/>
                </a:solidFill>
              </a:rPr>
              <a:t> was formed in </a:t>
            </a:r>
            <a:r>
              <a:rPr lang="en-US" dirty="0" err="1" smtClean="0">
                <a:solidFill>
                  <a:schemeClr val="tx2"/>
                </a:solidFill>
              </a:rPr>
              <a:t>granodiorite</a:t>
            </a:r>
            <a:r>
              <a:rPr lang="en-US" dirty="0" smtClean="0">
                <a:solidFill>
                  <a:schemeClr val="tx2"/>
                </a:solidFill>
              </a:rPr>
              <a:t> and early porphyry, abundant </a:t>
            </a:r>
            <a:r>
              <a:rPr lang="en-US" dirty="0" err="1" smtClean="0">
                <a:solidFill>
                  <a:schemeClr val="tx2"/>
                </a:solidFill>
              </a:rPr>
              <a:t>sericita-Kaolinite</a:t>
            </a:r>
            <a:r>
              <a:rPr lang="en-US" dirty="0" smtClean="0">
                <a:solidFill>
                  <a:schemeClr val="tx2"/>
                </a:solidFill>
              </a:rPr>
              <a:t>, traces of </a:t>
            </a:r>
            <a:r>
              <a:rPr lang="en-US" dirty="0" err="1" smtClean="0">
                <a:solidFill>
                  <a:schemeClr val="tx2"/>
                </a:solidFill>
              </a:rPr>
              <a:t>brochantite</a:t>
            </a:r>
            <a:r>
              <a:rPr lang="en-US" dirty="0" smtClean="0">
                <a:solidFill>
                  <a:schemeClr val="tx2"/>
                </a:solidFill>
              </a:rPr>
              <a:t>, plus </a:t>
            </a:r>
            <a:r>
              <a:rPr lang="en-US" dirty="0" err="1" smtClean="0">
                <a:solidFill>
                  <a:schemeClr val="tx2"/>
                </a:solidFill>
              </a:rPr>
              <a:t>alunite</a:t>
            </a:r>
            <a:r>
              <a:rPr lang="en-US" dirty="0" smtClean="0">
                <a:solidFill>
                  <a:schemeClr val="tx2"/>
                </a:solidFill>
              </a:rPr>
              <a:t> filling fractures.</a:t>
            </a:r>
          </a:p>
          <a:p>
            <a:pPr lvl="0">
              <a:lnSpc>
                <a:spcPct val="102000"/>
              </a:lnSpc>
              <a:buClr>
                <a:schemeClr val="tx2"/>
              </a:buClr>
            </a:pPr>
            <a:endParaRPr lang="en-US" dirty="0" smtClean="0">
              <a:solidFill>
                <a:schemeClr val="tx2"/>
              </a:solidFill>
            </a:endParaRPr>
          </a:p>
          <a:p>
            <a:pPr lvl="0">
              <a:lnSpc>
                <a:spcPct val="102000"/>
              </a:lnSpc>
              <a:buClr>
                <a:schemeClr val="tx2"/>
              </a:buClr>
            </a:pPr>
            <a:r>
              <a:rPr lang="en-US" dirty="0" err="1" smtClean="0">
                <a:solidFill>
                  <a:schemeClr val="tx2"/>
                </a:solidFill>
              </a:rPr>
              <a:t>Jarositic</a:t>
            </a:r>
            <a:r>
              <a:rPr lang="en-US" dirty="0" smtClean="0">
                <a:solidFill>
                  <a:schemeClr val="tx2"/>
                </a:solidFill>
              </a:rPr>
              <a:t> result of primary sulfides, presence of </a:t>
            </a:r>
            <a:r>
              <a:rPr lang="en-US" dirty="0" err="1" smtClean="0">
                <a:solidFill>
                  <a:schemeClr val="tx2"/>
                </a:solidFill>
              </a:rPr>
              <a:t>kaolinite</a:t>
            </a:r>
            <a:r>
              <a:rPr lang="en-US" dirty="0" smtClean="0">
                <a:solidFill>
                  <a:schemeClr val="tx2"/>
                </a:solidFill>
              </a:rPr>
              <a:t> and </a:t>
            </a:r>
            <a:r>
              <a:rPr lang="en-US" dirty="0" err="1" smtClean="0">
                <a:solidFill>
                  <a:schemeClr val="tx2"/>
                </a:solidFill>
              </a:rPr>
              <a:t>jarosite</a:t>
            </a:r>
            <a:r>
              <a:rPr lang="en-US" dirty="0" smtClean="0">
                <a:solidFill>
                  <a:schemeClr val="tx2"/>
                </a:solidFill>
              </a:rPr>
              <a:t> both in fractures and in disseminated form, with goethite, turquoise and </a:t>
            </a:r>
            <a:r>
              <a:rPr lang="en-US" dirty="0" err="1" smtClean="0">
                <a:solidFill>
                  <a:schemeClr val="tx2"/>
                </a:solidFill>
              </a:rPr>
              <a:t>chrysocolla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0AB38-5D15-4591-B0E5-5E8150446241}" type="slidenum">
              <a:rPr lang="en-GB" smtClean="0">
                <a:solidFill>
                  <a:srgbClr val="002776"/>
                </a:solidFill>
              </a:rPr>
              <a:pPr/>
              <a:t>13</a:t>
            </a:fld>
            <a:endParaRPr lang="en-GB">
              <a:solidFill>
                <a:srgbClr val="002776"/>
              </a:solidFill>
            </a:endParaRPr>
          </a:p>
        </p:txBody>
      </p:sp>
      <p:pic>
        <p:nvPicPr>
          <p:cNvPr id="4" name="Picture 2" descr="W:\RESPALDO FOTOGRAFICO TESTIGOS\MINERA QUELLAVECO (1996-1997)\MQ8\001 0.00 - 15.00 mts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4" y="1285860"/>
            <a:ext cx="3643338" cy="273234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214810" y="1285860"/>
            <a:ext cx="4357718" cy="1787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MQ8</a:t>
            </a:r>
          </a:p>
          <a:p>
            <a:pPr lvl="0">
              <a:lnSpc>
                <a:spcPct val="102000"/>
              </a:lnSpc>
              <a:buClr>
                <a:schemeClr val="tx2"/>
              </a:buClr>
            </a:pPr>
            <a:r>
              <a:rPr lang="en-US" dirty="0" err="1" smtClean="0">
                <a:solidFill>
                  <a:schemeClr val="tx2"/>
                </a:solidFill>
              </a:rPr>
              <a:t>Hematitic</a:t>
            </a:r>
            <a:r>
              <a:rPr lang="en-US" dirty="0" smtClean="0">
                <a:solidFill>
                  <a:schemeClr val="tx2"/>
                </a:solidFill>
              </a:rPr>
              <a:t>: from enrich sulfides </a:t>
            </a:r>
            <a:r>
              <a:rPr lang="en-US" dirty="0" err="1" smtClean="0">
                <a:solidFill>
                  <a:schemeClr val="tx2"/>
                </a:solidFill>
              </a:rPr>
              <a:t>chalcosite</a:t>
            </a:r>
            <a:r>
              <a:rPr lang="en-US" dirty="0" smtClean="0">
                <a:solidFill>
                  <a:schemeClr val="tx2"/>
                </a:solidFill>
              </a:rPr>
              <a:t> 0.03% Cu, 7.9% </a:t>
            </a:r>
            <a:r>
              <a:rPr lang="en-US" dirty="0" err="1" smtClean="0">
                <a:solidFill>
                  <a:schemeClr val="tx2"/>
                </a:solidFill>
              </a:rPr>
              <a:t>Py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</a:p>
          <a:p>
            <a:pPr lvl="0">
              <a:lnSpc>
                <a:spcPct val="102000"/>
              </a:lnSpc>
              <a:buClr>
                <a:schemeClr val="tx2"/>
              </a:buClr>
            </a:pPr>
            <a:endParaRPr lang="en-US" dirty="0" smtClean="0">
              <a:solidFill>
                <a:schemeClr val="tx2"/>
              </a:solidFill>
            </a:endParaRPr>
          </a:p>
          <a:p>
            <a:pPr lvl="0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EZ: 1.5% </a:t>
            </a:r>
            <a:r>
              <a:rPr lang="en-US" dirty="0" err="1" smtClean="0">
                <a:solidFill>
                  <a:schemeClr val="tx2"/>
                </a:solidFill>
              </a:rPr>
              <a:t>CuT</a:t>
            </a:r>
            <a:endParaRPr lang="en-US" dirty="0" smtClean="0">
              <a:solidFill>
                <a:schemeClr val="tx2"/>
              </a:solidFill>
            </a:endParaRPr>
          </a:p>
          <a:p>
            <a:pPr lvl="0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PZ: 0.6% </a:t>
            </a:r>
            <a:r>
              <a:rPr lang="en-US" dirty="0" err="1" smtClean="0">
                <a:solidFill>
                  <a:schemeClr val="tx2"/>
                </a:solidFill>
              </a:rPr>
              <a:t>CuT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4810" y="4286256"/>
            <a:ext cx="4286280" cy="175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MQ65</a:t>
            </a:r>
          </a:p>
          <a:p>
            <a:r>
              <a:rPr lang="en-US" dirty="0" err="1" smtClean="0">
                <a:solidFill>
                  <a:schemeClr val="tx2"/>
                </a:solidFill>
              </a:rPr>
              <a:t>Jarosite</a:t>
            </a:r>
            <a:r>
              <a:rPr lang="en-US" dirty="0" smtClean="0">
                <a:solidFill>
                  <a:schemeClr val="tx2"/>
                </a:solidFill>
              </a:rPr>
              <a:t>: from primary sulfides pyrite, 0.13% Cu, 4.22% </a:t>
            </a:r>
            <a:r>
              <a:rPr lang="en-US" dirty="0" err="1" smtClean="0">
                <a:solidFill>
                  <a:schemeClr val="tx2"/>
                </a:solidFill>
              </a:rPr>
              <a:t>Py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EZ: 1.1 </a:t>
            </a:r>
            <a:r>
              <a:rPr lang="en-US" dirty="0" err="1" smtClean="0">
                <a:solidFill>
                  <a:schemeClr val="tx2"/>
                </a:solidFill>
              </a:rPr>
              <a:t>CuT</a:t>
            </a:r>
            <a:r>
              <a:rPr lang="en-US" dirty="0" smtClean="0">
                <a:solidFill>
                  <a:schemeClr val="tx2"/>
                </a:solidFill>
              </a:rPr>
              <a:t>%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PZ: 0.5 </a:t>
            </a:r>
            <a:r>
              <a:rPr lang="en-US" dirty="0" err="1" smtClean="0">
                <a:solidFill>
                  <a:schemeClr val="tx2"/>
                </a:solidFill>
              </a:rPr>
              <a:t>CuT</a:t>
            </a:r>
            <a:r>
              <a:rPr lang="en-US" dirty="0" smtClean="0">
                <a:solidFill>
                  <a:schemeClr val="tx2"/>
                </a:solidFill>
              </a:rPr>
              <a:t>%</a:t>
            </a:r>
            <a:endParaRPr lang="en-US" dirty="0"/>
          </a:p>
        </p:txBody>
      </p:sp>
      <p:pic>
        <p:nvPicPr>
          <p:cNvPr id="634882" name="Picture 2" descr="W:\RESPALDO FOTOGRAFICO TESTIGOS\MINERA QUELLAVECO (1996-1997)\MQ65\001 0.00 - 15.40 mts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34" y="3857628"/>
            <a:ext cx="3619731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AB20-F2B0-436E-B155-F983054EAB7E}" type="slidenum">
              <a:rPr lang="en-GB">
                <a:solidFill>
                  <a:srgbClr val="002776"/>
                </a:solidFill>
              </a:rPr>
              <a:pPr/>
              <a:t>14</a:t>
            </a:fld>
            <a:endParaRPr lang="en-GB">
              <a:solidFill>
                <a:srgbClr val="002776"/>
              </a:solidFill>
            </a:endParaRPr>
          </a:p>
        </p:txBody>
      </p:sp>
      <p:sp>
        <p:nvSpPr>
          <p:cNvPr id="589828" name="Rectangle 4"/>
          <p:cNvSpPr>
            <a:spLocks noChangeArrowheads="1"/>
          </p:cNvSpPr>
          <p:nvPr/>
        </p:nvSpPr>
        <p:spPr bwMode="auto">
          <a:xfrm>
            <a:off x="539750" y="1268413"/>
            <a:ext cx="367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</a:rPr>
              <a:t>Copper Oxide Zone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8662" y="1785926"/>
            <a:ext cx="7786742" cy="2069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Occurs in small and irregular bodies in the north side (carbonate and silicate).</a:t>
            </a:r>
          </a:p>
          <a:p>
            <a:pPr lvl="0" algn="just">
              <a:lnSpc>
                <a:spcPct val="102000"/>
              </a:lnSpc>
              <a:buClr>
                <a:schemeClr val="tx2"/>
              </a:buClr>
            </a:pPr>
            <a:endParaRPr lang="en-US" dirty="0" smtClean="0">
              <a:solidFill>
                <a:schemeClr val="tx2"/>
              </a:solidFill>
            </a:endParaRPr>
          </a:p>
          <a:p>
            <a:pPr lvl="0" algn="just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Where initial pyrite content is less than in the south part, which is confirmed by occurrence of supergene </a:t>
            </a:r>
            <a:r>
              <a:rPr lang="en-US" dirty="0" err="1" smtClean="0">
                <a:solidFill>
                  <a:schemeClr val="tx2"/>
                </a:solidFill>
              </a:rPr>
              <a:t>alunite</a:t>
            </a:r>
            <a:r>
              <a:rPr lang="en-US" dirty="0" smtClean="0">
                <a:solidFill>
                  <a:schemeClr val="tx2"/>
                </a:solidFill>
              </a:rPr>
              <a:t>. In the south side don’t have oxide bodies due early erosion.</a:t>
            </a:r>
          </a:p>
          <a:p>
            <a:pPr lvl="0" algn="just">
              <a:lnSpc>
                <a:spcPct val="102000"/>
              </a:lnSpc>
              <a:buClr>
                <a:schemeClr val="tx2"/>
              </a:buClr>
            </a:pPr>
            <a:endParaRPr lang="en-US" dirty="0" smtClean="0">
              <a:solidFill>
                <a:schemeClr val="tx2"/>
              </a:solidFill>
            </a:endParaRPr>
          </a:p>
        </p:txBody>
      </p:sp>
      <p:pic>
        <p:nvPicPr>
          <p:cNvPr id="635906" name="Picture 2" descr="W:\RESPALDO FOTOGRAFICO TESTIGOS\MINERA QUELLAVECO (1996-1997)\MQ53\001 14.20 - 32.60 mts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00100" y="3786190"/>
            <a:ext cx="3429187" cy="257174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500562" y="3786190"/>
            <a:ext cx="4286280" cy="2590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MQ53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The oxide minerals are malachite, </a:t>
            </a:r>
            <a:r>
              <a:rPr lang="en-US" dirty="0" err="1" smtClean="0">
                <a:solidFill>
                  <a:schemeClr val="tx2"/>
                </a:solidFill>
              </a:rPr>
              <a:t>crysocolla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chalcantite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atacamite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cuprite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neotocite</a:t>
            </a:r>
            <a:r>
              <a:rPr lang="en-US" dirty="0" smtClean="0">
                <a:solidFill>
                  <a:schemeClr val="tx2"/>
                </a:solidFill>
              </a:rPr>
              <a:t> occur in </a:t>
            </a:r>
            <a:r>
              <a:rPr lang="en-US" dirty="0" err="1" smtClean="0">
                <a:solidFill>
                  <a:schemeClr val="tx2"/>
                </a:solidFill>
              </a:rPr>
              <a:t>veinlets</a:t>
            </a:r>
            <a:r>
              <a:rPr lang="en-US" dirty="0" smtClean="0">
                <a:solidFill>
                  <a:schemeClr val="tx2"/>
                </a:solidFill>
              </a:rPr>
              <a:t> and disseminated.</a:t>
            </a:r>
          </a:p>
          <a:p>
            <a:pPr algn="just"/>
            <a:endParaRPr lang="en-US" dirty="0" smtClean="0">
              <a:solidFill>
                <a:schemeClr val="tx2"/>
              </a:solidFill>
            </a:endParaRP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Accompanied limonite and secondary copper sulfides.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85% </a:t>
            </a:r>
            <a:r>
              <a:rPr lang="en-US" dirty="0" err="1" smtClean="0">
                <a:solidFill>
                  <a:schemeClr val="tx2"/>
                </a:solidFill>
              </a:rPr>
              <a:t>CuAcS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AB20-F2B0-436E-B155-F983054EAB7E}" type="slidenum">
              <a:rPr lang="en-GB">
                <a:solidFill>
                  <a:srgbClr val="002776"/>
                </a:solidFill>
              </a:rPr>
              <a:pPr/>
              <a:t>15</a:t>
            </a:fld>
            <a:endParaRPr lang="en-GB">
              <a:solidFill>
                <a:srgbClr val="002776"/>
              </a:solidFill>
            </a:endParaRPr>
          </a:p>
        </p:txBody>
      </p:sp>
      <p:sp>
        <p:nvSpPr>
          <p:cNvPr id="589828" name="Rectangle 4"/>
          <p:cNvSpPr>
            <a:spLocks noChangeArrowheads="1"/>
          </p:cNvSpPr>
          <p:nvPr/>
        </p:nvSpPr>
        <p:spPr bwMode="auto">
          <a:xfrm>
            <a:off x="539750" y="1268413"/>
            <a:ext cx="367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</a:rPr>
              <a:t>Secondary Enrichment Zone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8662" y="1816851"/>
            <a:ext cx="7786742" cy="3199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Is located between the leached zone and the primary sulfide zone, has an average thickness of 60 m and forms a blanket parallel to the surface, representing de water table.</a:t>
            </a:r>
          </a:p>
          <a:p>
            <a:pPr algn="just">
              <a:lnSpc>
                <a:spcPct val="102000"/>
              </a:lnSpc>
              <a:buClr>
                <a:schemeClr val="tx2"/>
              </a:buClr>
            </a:pPr>
            <a:endParaRPr lang="en-US" dirty="0" smtClean="0">
              <a:solidFill>
                <a:schemeClr val="tx2"/>
              </a:solidFill>
            </a:endParaRPr>
          </a:p>
          <a:p>
            <a:pPr algn="just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This phase occurred rapidly, due to quick uplift of the area.</a:t>
            </a:r>
          </a:p>
          <a:p>
            <a:pPr lvl="0" algn="just">
              <a:lnSpc>
                <a:spcPct val="102000"/>
              </a:lnSpc>
              <a:buClr>
                <a:schemeClr val="tx2"/>
              </a:buClr>
            </a:pPr>
            <a:endParaRPr lang="en-US" dirty="0" smtClean="0">
              <a:solidFill>
                <a:schemeClr val="tx2"/>
              </a:solidFill>
            </a:endParaRPr>
          </a:p>
          <a:p>
            <a:pPr algn="just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The erosion caused by the Asana River after the Middle Miocene removed part of the ignimbrite cover, leached cap and enriched zone.</a:t>
            </a:r>
          </a:p>
          <a:p>
            <a:pPr algn="just">
              <a:lnSpc>
                <a:spcPct val="102000"/>
              </a:lnSpc>
              <a:buClr>
                <a:schemeClr val="tx2"/>
              </a:buClr>
            </a:pPr>
            <a:endParaRPr lang="en-US" dirty="0" smtClean="0">
              <a:solidFill>
                <a:schemeClr val="tx2"/>
              </a:solidFill>
            </a:endParaRPr>
          </a:p>
          <a:p>
            <a:pPr algn="just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It is characterized by the presence of </a:t>
            </a:r>
            <a:r>
              <a:rPr lang="en-US" dirty="0" err="1" smtClean="0">
                <a:solidFill>
                  <a:schemeClr val="tx2"/>
                </a:solidFill>
              </a:rPr>
              <a:t>chalcosite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covellite</a:t>
            </a:r>
            <a:r>
              <a:rPr lang="en-US" dirty="0" smtClean="0">
                <a:solidFill>
                  <a:schemeClr val="tx2"/>
                </a:solidFill>
              </a:rPr>
              <a:t> and </a:t>
            </a:r>
            <a:r>
              <a:rPr lang="en-US" dirty="0" err="1" smtClean="0">
                <a:solidFill>
                  <a:schemeClr val="tx2"/>
                </a:solidFill>
              </a:rPr>
              <a:t>digenite</a:t>
            </a:r>
            <a:r>
              <a:rPr lang="en-US" dirty="0" smtClean="0">
                <a:solidFill>
                  <a:schemeClr val="tx2"/>
                </a:solidFill>
              </a:rPr>
              <a:t>, are replacing pyrite and chalcopyrite.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0AB38-5D15-4591-B0E5-5E8150446241}" type="slidenum">
              <a:rPr lang="en-GB" smtClean="0">
                <a:solidFill>
                  <a:srgbClr val="002776"/>
                </a:solidFill>
              </a:rPr>
              <a:pPr/>
              <a:t>16</a:t>
            </a:fld>
            <a:endParaRPr lang="en-GB">
              <a:solidFill>
                <a:srgbClr val="00277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4810" y="1285860"/>
            <a:ext cx="4357718" cy="2324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MQ53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Enrichment zone,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2.1% </a:t>
            </a:r>
            <a:r>
              <a:rPr lang="en-US" dirty="0" err="1" smtClean="0">
                <a:solidFill>
                  <a:schemeClr val="tx2"/>
                </a:solidFill>
              </a:rPr>
              <a:t>CuT</a:t>
            </a:r>
            <a:r>
              <a:rPr lang="en-US" dirty="0" smtClean="0">
                <a:solidFill>
                  <a:schemeClr val="tx2"/>
                </a:solidFill>
              </a:rPr>
              <a:t>, 4.29% </a:t>
            </a:r>
            <a:r>
              <a:rPr lang="en-US" dirty="0" err="1" smtClean="0">
                <a:solidFill>
                  <a:schemeClr val="tx2"/>
                </a:solidFill>
              </a:rPr>
              <a:t>Py</a:t>
            </a:r>
            <a:r>
              <a:rPr lang="en-US" dirty="0" smtClean="0">
                <a:solidFill>
                  <a:schemeClr val="tx2"/>
                </a:solidFill>
              </a:rPr>
              <a:t>. 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LZ: 0.24 </a:t>
            </a:r>
            <a:r>
              <a:rPr lang="en-US" dirty="0" err="1" smtClean="0">
                <a:solidFill>
                  <a:schemeClr val="tx2"/>
                </a:solidFill>
              </a:rPr>
              <a:t>CuT</a:t>
            </a:r>
            <a:r>
              <a:rPr lang="en-US" dirty="0" smtClean="0">
                <a:solidFill>
                  <a:schemeClr val="tx2"/>
                </a:solidFill>
              </a:rPr>
              <a:t>%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PZ: 0.64 </a:t>
            </a:r>
            <a:r>
              <a:rPr lang="en-US" dirty="0" err="1" smtClean="0">
                <a:solidFill>
                  <a:schemeClr val="tx2"/>
                </a:solidFill>
              </a:rPr>
              <a:t>CuT</a:t>
            </a:r>
            <a:r>
              <a:rPr lang="en-US" dirty="0" smtClean="0">
                <a:solidFill>
                  <a:schemeClr val="tx2"/>
                </a:solidFill>
              </a:rPr>
              <a:t>%</a:t>
            </a:r>
            <a:endParaRPr lang="en-US" dirty="0" smtClean="0"/>
          </a:p>
          <a:p>
            <a:pPr lvl="0">
              <a:lnSpc>
                <a:spcPct val="102000"/>
              </a:lnSpc>
              <a:buClr>
                <a:schemeClr val="tx2"/>
              </a:buClr>
            </a:pPr>
            <a:endParaRPr lang="en-US" dirty="0" smtClean="0">
              <a:solidFill>
                <a:schemeClr val="tx2"/>
              </a:solidFill>
            </a:endParaRPr>
          </a:p>
          <a:p>
            <a:pPr lvl="0">
              <a:lnSpc>
                <a:spcPct val="102000"/>
              </a:lnSpc>
              <a:buClr>
                <a:schemeClr val="tx2"/>
              </a:buClr>
            </a:pP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4810" y="4286256"/>
            <a:ext cx="4286280" cy="175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MQ95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Enrichment zone.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1.7% Cu, 2.38% </a:t>
            </a:r>
            <a:r>
              <a:rPr lang="en-US" dirty="0" err="1" smtClean="0">
                <a:solidFill>
                  <a:schemeClr val="tx2"/>
                </a:solidFill>
              </a:rPr>
              <a:t>Py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LZ: 0.07 </a:t>
            </a:r>
            <a:r>
              <a:rPr lang="en-US" dirty="0" err="1" smtClean="0">
                <a:solidFill>
                  <a:schemeClr val="tx2"/>
                </a:solidFill>
              </a:rPr>
              <a:t>CuT</a:t>
            </a:r>
            <a:r>
              <a:rPr lang="en-US" dirty="0" smtClean="0">
                <a:solidFill>
                  <a:schemeClr val="tx2"/>
                </a:solidFill>
              </a:rPr>
              <a:t>%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PZ: 0.56 </a:t>
            </a:r>
            <a:r>
              <a:rPr lang="en-US" dirty="0" err="1" smtClean="0">
                <a:solidFill>
                  <a:schemeClr val="tx2"/>
                </a:solidFill>
              </a:rPr>
              <a:t>CuT</a:t>
            </a:r>
            <a:r>
              <a:rPr lang="en-US" dirty="0" smtClean="0">
                <a:solidFill>
                  <a:schemeClr val="tx2"/>
                </a:solidFill>
              </a:rPr>
              <a:t>%</a:t>
            </a:r>
            <a:endParaRPr lang="en-US" dirty="0"/>
          </a:p>
        </p:txBody>
      </p:sp>
      <p:pic>
        <p:nvPicPr>
          <p:cNvPr id="637954" name="Picture 2" descr="W:\RESPALDO FOTOGRAFICO TESTIGOS\MINERA QUELLAVECO (1996-1997)\MQ53\005 79.50 - 94.42 mts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4" y="1285860"/>
            <a:ext cx="3619732" cy="2714644"/>
          </a:xfrm>
          <a:prstGeom prst="rect">
            <a:avLst/>
          </a:prstGeom>
          <a:noFill/>
        </p:spPr>
      </p:pic>
      <p:pic>
        <p:nvPicPr>
          <p:cNvPr id="637955" name="Picture 3" descr="W:\RESPALDO FOTOGRAFICO TESTIGOS\MINERA QUELLAVECO (1996-1997)\MQ95\005 94.65 - 109.45 mts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34" y="3857629"/>
            <a:ext cx="3619733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AB20-F2B0-436E-B155-F983054EAB7E}" type="slidenum">
              <a:rPr lang="en-GB">
                <a:solidFill>
                  <a:srgbClr val="002776"/>
                </a:solidFill>
              </a:rPr>
              <a:pPr/>
              <a:t>17</a:t>
            </a:fld>
            <a:endParaRPr lang="en-GB">
              <a:solidFill>
                <a:srgbClr val="002776"/>
              </a:solidFill>
            </a:endParaRPr>
          </a:p>
        </p:txBody>
      </p:sp>
      <p:sp>
        <p:nvSpPr>
          <p:cNvPr id="589828" name="Rectangle 4"/>
          <p:cNvSpPr>
            <a:spLocks noChangeArrowheads="1"/>
          </p:cNvSpPr>
          <p:nvPr/>
        </p:nvSpPr>
        <p:spPr bwMode="auto">
          <a:xfrm>
            <a:off x="539750" y="1268413"/>
            <a:ext cx="367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</a:rPr>
              <a:t>Primary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8662" y="1785926"/>
            <a:ext cx="7786742" cy="939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20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Where primary mineralization, including </a:t>
            </a:r>
            <a:r>
              <a:rPr lang="en-US" dirty="0" err="1" smtClean="0">
                <a:solidFill>
                  <a:schemeClr val="tx2"/>
                </a:solidFill>
              </a:rPr>
              <a:t>chalcopirite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bornite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molibdenite</a:t>
            </a:r>
            <a:r>
              <a:rPr lang="en-US" dirty="0" smtClean="0">
                <a:solidFill>
                  <a:schemeClr val="tx2"/>
                </a:solidFill>
              </a:rPr>
              <a:t> and pyrite</a:t>
            </a:r>
          </a:p>
          <a:p>
            <a:pPr lvl="0" algn="just">
              <a:lnSpc>
                <a:spcPct val="102000"/>
              </a:lnSpc>
              <a:buClr>
                <a:schemeClr val="tx2"/>
              </a:buClr>
            </a:pPr>
            <a:endParaRPr lang="en-US" dirty="0" smtClean="0">
              <a:solidFill>
                <a:schemeClr val="tx2"/>
              </a:solidFill>
            </a:endParaRPr>
          </a:p>
        </p:txBody>
      </p:sp>
      <p:graphicFrame>
        <p:nvGraphicFramePr>
          <p:cNvPr id="9" name="Group 76"/>
          <p:cNvGraphicFramePr>
            <a:graphicFrameLocks noGrp="1"/>
          </p:cNvGraphicFramePr>
          <p:nvPr>
            <p:ph/>
          </p:nvPr>
        </p:nvGraphicFramePr>
        <p:xfrm>
          <a:off x="4572000" y="3786190"/>
          <a:ext cx="4071966" cy="1619041"/>
        </p:xfrm>
        <a:graphic>
          <a:graphicData uri="http://schemas.openxmlformats.org/drawingml/2006/table">
            <a:tbl>
              <a:tblPr/>
              <a:tblGrid>
                <a:gridCol w="785818"/>
                <a:gridCol w="928694"/>
                <a:gridCol w="1071570"/>
                <a:gridCol w="1285884"/>
              </a:tblGrid>
              <a:tr h="4286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Alt-K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Alt-Q-Ser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Alt-Prop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Sulf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a 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a 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a 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3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Py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Cpy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1:2/2:1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4:1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10:1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% Cu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 – 0.8%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 – 0.9%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38978" name="Picture 2" descr="W:\RESPALDO FOTOGRAFICO TESTIGOS\MINERA QUELLAVECO (1996-1997)\MQ52\019 316.05 - 333.25 mts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2430" y="3500621"/>
            <a:ext cx="3905256" cy="292877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00100" y="3143248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MQ52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5682-9BCC-4A18-A072-4DF98CDE7881}" type="slidenum">
              <a:rPr lang="en-GB"/>
              <a:pPr/>
              <a:t>18</a:t>
            </a:fld>
            <a:endParaRPr lang="en-GB"/>
          </a:p>
        </p:txBody>
      </p:sp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57313"/>
            <a:ext cx="4678363" cy="1439862"/>
          </a:xfrm>
          <a:noFill/>
        </p:spPr>
        <p:txBody>
          <a:bodyPr/>
          <a:lstStyle/>
          <a:p>
            <a:r>
              <a:rPr lang="en-GB"/>
              <a:t>QUELLAVECO:</a:t>
            </a:r>
            <a:br>
              <a:rPr lang="en-GB"/>
            </a:br>
            <a:r>
              <a:rPr lang="en-GB"/>
              <a:t>STRATIGRAPHIC COLUMN</a:t>
            </a:r>
          </a:p>
        </p:txBody>
      </p:sp>
      <p:pic>
        <p:nvPicPr>
          <p:cNvPr id="533509" name="Picture 5"/>
          <p:cNvPicPr>
            <a:picLocks noChangeAspect="1" noChangeArrowheads="1"/>
          </p:cNvPicPr>
          <p:nvPr/>
        </p:nvPicPr>
        <p:blipFill>
          <a:blip r:embed="rId3" cstate="print"/>
          <a:srcRect l="1045" t="1314" b="1314"/>
          <a:stretch>
            <a:fillRect/>
          </a:stretch>
        </p:blipFill>
        <p:spPr bwMode="auto">
          <a:xfrm>
            <a:off x="4572000" y="1628775"/>
            <a:ext cx="4449763" cy="475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33521" name="Rectangle 17"/>
          <p:cNvSpPr>
            <a:spLocks noChangeArrowheads="1"/>
          </p:cNvSpPr>
          <p:nvPr/>
        </p:nvSpPr>
        <p:spPr bwMode="auto">
          <a:xfrm>
            <a:off x="539750" y="2611438"/>
            <a:ext cx="3313113" cy="1439862"/>
          </a:xfrm>
          <a:prstGeom prst="rect">
            <a:avLst/>
          </a:prstGeom>
          <a:solidFill>
            <a:srgbClr val="C88F4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33522" name="Picture 18"/>
          <p:cNvPicPr>
            <a:picLocks noChangeAspect="1" noChangeArrowheads="1"/>
          </p:cNvPicPr>
          <p:nvPr/>
        </p:nvPicPr>
        <p:blipFill>
          <a:blip r:embed="rId3" cstate="print"/>
          <a:srcRect l="38130" t="41884" r="55983" b="54065"/>
          <a:stretch>
            <a:fillRect/>
          </a:stretch>
        </p:blipFill>
        <p:spPr bwMode="auto">
          <a:xfrm>
            <a:off x="684213" y="3044825"/>
            <a:ext cx="5048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3523" name="Picture 19"/>
          <p:cNvPicPr>
            <a:picLocks noChangeAspect="1" noChangeArrowheads="1"/>
          </p:cNvPicPr>
          <p:nvPr/>
        </p:nvPicPr>
        <p:blipFill>
          <a:blip r:embed="rId3" cstate="print"/>
          <a:srcRect l="34155" t="85725" r="62634" b="12183"/>
          <a:stretch>
            <a:fillRect/>
          </a:stretch>
        </p:blipFill>
        <p:spPr bwMode="auto">
          <a:xfrm>
            <a:off x="684213" y="3548063"/>
            <a:ext cx="5048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3524" name="Picture 20"/>
          <p:cNvPicPr>
            <a:picLocks noChangeAspect="1" noChangeArrowheads="1"/>
          </p:cNvPicPr>
          <p:nvPr/>
        </p:nvPicPr>
        <p:blipFill>
          <a:blip r:embed="rId3" cstate="print"/>
          <a:srcRect l="30821" t="40483" r="62900" b="54095"/>
          <a:stretch>
            <a:fillRect/>
          </a:stretch>
        </p:blipFill>
        <p:spPr bwMode="auto">
          <a:xfrm>
            <a:off x="668338" y="2755900"/>
            <a:ext cx="5048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3525" name="Picture 21"/>
          <p:cNvPicPr>
            <a:picLocks noChangeAspect="1" noChangeArrowheads="1"/>
          </p:cNvPicPr>
          <p:nvPr/>
        </p:nvPicPr>
        <p:blipFill>
          <a:blip r:embed="rId3" cstate="print"/>
          <a:srcRect l="38933" t="64015" r="58926" b="33839"/>
          <a:stretch>
            <a:fillRect/>
          </a:stretch>
        </p:blipFill>
        <p:spPr bwMode="auto">
          <a:xfrm>
            <a:off x="684213" y="3297238"/>
            <a:ext cx="5048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3526" name="Text Box 22"/>
          <p:cNvSpPr txBox="1">
            <a:spLocks noChangeArrowheads="1"/>
          </p:cNvSpPr>
          <p:nvPr/>
        </p:nvSpPr>
        <p:spPr bwMode="auto">
          <a:xfrm>
            <a:off x="1187450" y="2779713"/>
            <a:ext cx="2520950" cy="228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PE" sz="900" b="1">
                <a:solidFill>
                  <a:srgbClr val="000000"/>
                </a:solidFill>
                <a:latin typeface="Anglo Sans Light" pitchFamily="2" charset="0"/>
              </a:rPr>
              <a:t>Granodiorita equigranular gruesa 58 M de años</a:t>
            </a:r>
            <a:endParaRPr lang="es-ES" sz="900" b="1">
              <a:solidFill>
                <a:srgbClr val="000000"/>
              </a:solidFill>
              <a:latin typeface="Anglo Sans Light" pitchFamily="2" charset="0"/>
            </a:endParaRPr>
          </a:p>
        </p:txBody>
      </p:sp>
      <p:sp>
        <p:nvSpPr>
          <p:cNvPr id="533527" name="Text Box 23"/>
          <p:cNvSpPr txBox="1">
            <a:spLocks noChangeArrowheads="1"/>
          </p:cNvSpPr>
          <p:nvPr/>
        </p:nvSpPr>
        <p:spPr bwMode="auto">
          <a:xfrm>
            <a:off x="1189038" y="3044825"/>
            <a:ext cx="2520950" cy="228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PE" sz="900" b="1">
                <a:solidFill>
                  <a:srgbClr val="000000"/>
                </a:solidFill>
                <a:latin typeface="Anglo Sans Light" pitchFamily="2" charset="0"/>
              </a:rPr>
              <a:t>Pórfido qtz-Mz Temprano</a:t>
            </a:r>
            <a:endParaRPr lang="es-ES" sz="900" b="1">
              <a:solidFill>
                <a:srgbClr val="000000"/>
              </a:solidFill>
              <a:latin typeface="Anglo Sans Light" pitchFamily="2" charset="0"/>
            </a:endParaRPr>
          </a:p>
        </p:txBody>
      </p:sp>
      <p:sp>
        <p:nvSpPr>
          <p:cNvPr id="533528" name="Text Box 24"/>
          <p:cNvSpPr txBox="1">
            <a:spLocks noChangeArrowheads="1"/>
          </p:cNvSpPr>
          <p:nvPr/>
        </p:nvSpPr>
        <p:spPr bwMode="auto">
          <a:xfrm>
            <a:off x="1187450" y="3332163"/>
            <a:ext cx="2520950" cy="228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PE" sz="900" b="1">
                <a:solidFill>
                  <a:srgbClr val="000000"/>
                </a:solidFill>
                <a:latin typeface="Anglo Sans Light" pitchFamily="2" charset="0"/>
              </a:rPr>
              <a:t>Pórfido qtz-Mz-Intermedio</a:t>
            </a:r>
            <a:endParaRPr lang="es-ES" sz="900" b="1">
              <a:solidFill>
                <a:srgbClr val="000000"/>
              </a:solidFill>
              <a:latin typeface="Anglo Sans Light" pitchFamily="2" charset="0"/>
            </a:endParaRPr>
          </a:p>
        </p:txBody>
      </p:sp>
      <p:sp>
        <p:nvSpPr>
          <p:cNvPr id="533529" name="Text Box 25"/>
          <p:cNvSpPr txBox="1">
            <a:spLocks noChangeArrowheads="1"/>
          </p:cNvSpPr>
          <p:nvPr/>
        </p:nvSpPr>
        <p:spPr bwMode="auto">
          <a:xfrm>
            <a:off x="1187450" y="3621088"/>
            <a:ext cx="2520950" cy="228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PE" sz="900" b="1">
                <a:solidFill>
                  <a:srgbClr val="000000"/>
                </a:solidFill>
                <a:latin typeface="Anglo Sans Light" pitchFamily="2" charset="0"/>
              </a:rPr>
              <a:t>Pórfido qtz-Mz Tardío 54 M de años</a:t>
            </a:r>
            <a:endParaRPr lang="es-ES" sz="900" b="1">
              <a:solidFill>
                <a:srgbClr val="000000"/>
              </a:solidFill>
              <a:latin typeface="Anglo Sans Ligh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D31-E0A7-49C5-BA02-5C6EA436855D}" type="slidenum">
              <a:rPr lang="en-GB"/>
              <a:pPr/>
              <a:t>19</a:t>
            </a:fld>
            <a:endParaRPr lang="en-GB"/>
          </a:p>
        </p:txBody>
      </p:sp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830263" y="1257300"/>
            <a:ext cx="7342187" cy="4979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16771" name="Rectangle 2"/>
          <p:cNvSpPr>
            <a:spLocks noChangeArrowheads="1"/>
          </p:cNvSpPr>
          <p:nvPr/>
        </p:nvSpPr>
        <p:spPr bwMode="auto">
          <a:xfrm>
            <a:off x="2124075" y="1268413"/>
            <a:ext cx="4752975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algn="ctr" eaLnBrk="0" hangingPunct="0"/>
            <a:r>
              <a:rPr lang="en-US" sz="2400" b="1">
                <a:solidFill>
                  <a:srgbClr val="C88F42"/>
                </a:solidFill>
              </a:rPr>
              <a:t>GEOLOGICAL MODEL</a:t>
            </a:r>
          </a:p>
        </p:txBody>
      </p:sp>
      <p:grpSp>
        <p:nvGrpSpPr>
          <p:cNvPr id="416772" name="Group 4"/>
          <p:cNvGrpSpPr>
            <a:grpSpLocks/>
          </p:cNvGrpSpPr>
          <p:nvPr/>
        </p:nvGrpSpPr>
        <p:grpSpPr bwMode="auto">
          <a:xfrm>
            <a:off x="755650" y="3492500"/>
            <a:ext cx="1393825" cy="1646238"/>
            <a:chOff x="607" y="2954"/>
            <a:chExt cx="952" cy="1037"/>
          </a:xfrm>
        </p:grpSpPr>
        <p:sp>
          <p:nvSpPr>
            <p:cNvPr id="416773" name="Rectangle 19"/>
            <p:cNvSpPr>
              <a:spLocks noChangeArrowheads="1"/>
            </p:cNvSpPr>
            <p:nvPr/>
          </p:nvSpPr>
          <p:spPr bwMode="auto">
            <a:xfrm>
              <a:off x="645" y="3299"/>
              <a:ext cx="865" cy="173"/>
            </a:xfrm>
            <a:prstGeom prst="rect">
              <a:avLst/>
            </a:prstGeom>
            <a:solidFill>
              <a:srgbClr val="CC6600"/>
            </a:solidFill>
            <a:ln w="14351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s-ES"/>
            </a:p>
          </p:txBody>
        </p:sp>
        <p:sp>
          <p:nvSpPr>
            <p:cNvPr id="416774" name="Rectangle 20"/>
            <p:cNvSpPr>
              <a:spLocks noChangeArrowheads="1"/>
            </p:cNvSpPr>
            <p:nvPr/>
          </p:nvSpPr>
          <p:spPr bwMode="auto">
            <a:xfrm>
              <a:off x="645" y="3122"/>
              <a:ext cx="865" cy="173"/>
            </a:xfrm>
            <a:prstGeom prst="rect">
              <a:avLst/>
            </a:prstGeom>
            <a:solidFill>
              <a:srgbClr val="FFFF00"/>
            </a:solidFill>
            <a:ln w="14351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s-ES"/>
            </a:p>
          </p:txBody>
        </p:sp>
        <p:sp>
          <p:nvSpPr>
            <p:cNvPr id="416775" name="Rectangle 19"/>
            <p:cNvSpPr>
              <a:spLocks noChangeArrowheads="1"/>
            </p:cNvSpPr>
            <p:nvPr/>
          </p:nvSpPr>
          <p:spPr bwMode="auto">
            <a:xfrm>
              <a:off x="645" y="3472"/>
              <a:ext cx="865" cy="173"/>
            </a:xfrm>
            <a:prstGeom prst="rect">
              <a:avLst/>
            </a:prstGeom>
            <a:solidFill>
              <a:srgbClr val="33CC33"/>
            </a:solidFill>
            <a:ln w="14351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s-ES"/>
            </a:p>
          </p:txBody>
        </p:sp>
        <p:sp>
          <p:nvSpPr>
            <p:cNvPr id="416776" name="Rectangle 19"/>
            <p:cNvSpPr>
              <a:spLocks noChangeArrowheads="1"/>
            </p:cNvSpPr>
            <p:nvPr/>
          </p:nvSpPr>
          <p:spPr bwMode="auto">
            <a:xfrm>
              <a:off x="645" y="3645"/>
              <a:ext cx="865" cy="173"/>
            </a:xfrm>
            <a:prstGeom prst="rect">
              <a:avLst/>
            </a:prstGeom>
            <a:solidFill>
              <a:srgbClr val="FF99CC"/>
            </a:solidFill>
            <a:ln w="14351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s-ES"/>
            </a:p>
          </p:txBody>
        </p:sp>
        <p:sp>
          <p:nvSpPr>
            <p:cNvPr id="416777" name="Rectangle 19"/>
            <p:cNvSpPr>
              <a:spLocks noChangeArrowheads="1"/>
            </p:cNvSpPr>
            <p:nvPr/>
          </p:nvSpPr>
          <p:spPr bwMode="auto">
            <a:xfrm>
              <a:off x="645" y="3818"/>
              <a:ext cx="865" cy="173"/>
            </a:xfrm>
            <a:prstGeom prst="rect">
              <a:avLst/>
            </a:prstGeom>
            <a:solidFill>
              <a:srgbClr val="9900CC"/>
            </a:solidFill>
            <a:ln w="14351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s-ES"/>
            </a:p>
          </p:txBody>
        </p:sp>
        <p:sp>
          <p:nvSpPr>
            <p:cNvPr id="416778" name="Rectangle 21"/>
            <p:cNvSpPr>
              <a:spLocks noChangeArrowheads="1"/>
            </p:cNvSpPr>
            <p:nvPr/>
          </p:nvSpPr>
          <p:spPr bwMode="auto">
            <a:xfrm>
              <a:off x="909" y="3169"/>
              <a:ext cx="36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1000125"/>
              <a:r>
                <a:rPr lang="en-US" sz="1200" b="1">
                  <a:solidFill>
                    <a:srgbClr val="000000"/>
                  </a:solidFill>
                  <a:latin typeface="Times New Roman" pitchFamily="18" charset="0"/>
                </a:rPr>
                <a:t>Early P.</a:t>
              </a:r>
              <a:endParaRPr lang="en-US" sz="1200" b="1"/>
            </a:p>
          </p:txBody>
        </p:sp>
        <p:sp>
          <p:nvSpPr>
            <p:cNvPr id="416779" name="Rectangle 22"/>
            <p:cNvSpPr>
              <a:spLocks noChangeArrowheads="1"/>
            </p:cNvSpPr>
            <p:nvPr/>
          </p:nvSpPr>
          <p:spPr bwMode="auto">
            <a:xfrm>
              <a:off x="760" y="3347"/>
              <a:ext cx="69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1000125"/>
              <a:r>
                <a:rPr lang="en-US" sz="1200" b="1">
                  <a:solidFill>
                    <a:srgbClr val="000000"/>
                  </a:solidFill>
                  <a:latin typeface="Times New Roman" pitchFamily="18" charset="0"/>
                </a:rPr>
                <a:t>Intermediate P.</a:t>
              </a:r>
              <a:endParaRPr lang="en-US" sz="1200" b="1"/>
            </a:p>
          </p:txBody>
        </p:sp>
        <p:sp>
          <p:nvSpPr>
            <p:cNvPr id="416780" name="Rectangle 25"/>
            <p:cNvSpPr>
              <a:spLocks noChangeArrowheads="1"/>
            </p:cNvSpPr>
            <p:nvPr/>
          </p:nvSpPr>
          <p:spPr bwMode="auto">
            <a:xfrm>
              <a:off x="824" y="3840"/>
              <a:ext cx="480" cy="115"/>
            </a:xfrm>
            <a:prstGeom prst="rect">
              <a:avLst/>
            </a:prstGeom>
            <a:solidFill>
              <a:srgbClr val="9900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1000125"/>
              <a:r>
                <a:rPr lang="en-US" sz="1200" b="1">
                  <a:solidFill>
                    <a:srgbClr val="000000"/>
                  </a:solidFill>
                  <a:latin typeface="Times New Roman" pitchFamily="18" charset="0"/>
                </a:rPr>
                <a:t>Ignimbrite</a:t>
              </a:r>
              <a:endParaRPr lang="en-US" sz="1200" b="1"/>
            </a:p>
          </p:txBody>
        </p:sp>
        <p:sp>
          <p:nvSpPr>
            <p:cNvPr id="416781" name="Rectangle 28"/>
            <p:cNvSpPr>
              <a:spLocks noChangeArrowheads="1"/>
            </p:cNvSpPr>
            <p:nvPr/>
          </p:nvSpPr>
          <p:spPr bwMode="auto">
            <a:xfrm>
              <a:off x="607" y="3510"/>
              <a:ext cx="952" cy="115"/>
            </a:xfrm>
            <a:prstGeom prst="rect">
              <a:avLst/>
            </a:prstGeom>
            <a:solidFill>
              <a:srgbClr val="04C84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1000125"/>
              <a:r>
                <a:rPr lang="en-US" sz="1200" b="1">
                  <a:solidFill>
                    <a:srgbClr val="000000"/>
                  </a:solidFill>
                  <a:latin typeface="Times New Roman" pitchFamily="18" charset="0"/>
                </a:rPr>
                <a:t>Hidrotermal Breccia </a:t>
              </a:r>
            </a:p>
          </p:txBody>
        </p:sp>
        <p:sp>
          <p:nvSpPr>
            <p:cNvPr id="416782" name="Rectangle 32"/>
            <p:cNvSpPr>
              <a:spLocks noChangeArrowheads="1"/>
            </p:cNvSpPr>
            <p:nvPr/>
          </p:nvSpPr>
          <p:spPr bwMode="auto">
            <a:xfrm>
              <a:off x="795" y="3678"/>
              <a:ext cx="585" cy="115"/>
            </a:xfrm>
            <a:prstGeom prst="rect">
              <a:avLst/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1000125"/>
              <a:r>
                <a:rPr lang="en-US" sz="1200" b="1">
                  <a:solidFill>
                    <a:srgbClr val="000000"/>
                  </a:solidFill>
                  <a:latin typeface="Times New Roman" pitchFamily="18" charset="0"/>
                </a:rPr>
                <a:t>Granodiorite</a:t>
              </a:r>
              <a:endParaRPr lang="en-US" sz="1200" b="1"/>
            </a:p>
          </p:txBody>
        </p:sp>
        <p:sp>
          <p:nvSpPr>
            <p:cNvPr id="416783" name="Rectangle 33"/>
            <p:cNvSpPr>
              <a:spLocks noChangeArrowheads="1"/>
            </p:cNvSpPr>
            <p:nvPr/>
          </p:nvSpPr>
          <p:spPr bwMode="auto">
            <a:xfrm>
              <a:off x="645" y="2954"/>
              <a:ext cx="855" cy="1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1000125"/>
              <a:r>
                <a:rPr lang="en-US" sz="1400" b="1" u="sng">
                  <a:solidFill>
                    <a:srgbClr val="000000"/>
                  </a:solidFill>
                </a:rPr>
                <a:t>Rock Type</a:t>
              </a:r>
              <a:endParaRPr lang="en-US" sz="1400" b="1" u="sng"/>
            </a:p>
          </p:txBody>
        </p:sp>
      </p:grpSp>
      <p:sp>
        <p:nvSpPr>
          <p:cNvPr id="416784" name="Rectangle 12"/>
          <p:cNvSpPr>
            <a:spLocks noChangeArrowheads="1"/>
          </p:cNvSpPr>
          <p:nvPr/>
        </p:nvSpPr>
        <p:spPr bwMode="auto">
          <a:xfrm rot="1602684">
            <a:off x="3051175" y="3259138"/>
            <a:ext cx="14319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00125"/>
            <a:r>
              <a:rPr lang="en-US" sz="1400" b="1">
                <a:solidFill>
                  <a:schemeClr val="bg1"/>
                </a:solidFill>
                <a:latin typeface="Anglo Sans Medium" pitchFamily="2" charset="0"/>
              </a:rPr>
              <a:t>Level 3500</a:t>
            </a:r>
          </a:p>
        </p:txBody>
      </p:sp>
      <p:sp>
        <p:nvSpPr>
          <p:cNvPr id="416785" name="Rectangle 12"/>
          <p:cNvSpPr>
            <a:spLocks noChangeArrowheads="1"/>
          </p:cNvSpPr>
          <p:nvPr/>
        </p:nvSpPr>
        <p:spPr bwMode="auto">
          <a:xfrm rot="1711842">
            <a:off x="2263775" y="4392613"/>
            <a:ext cx="14319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00125"/>
            <a:r>
              <a:rPr lang="en-US" sz="1200" b="1">
                <a:solidFill>
                  <a:schemeClr val="bg1"/>
                </a:solidFill>
                <a:latin typeface="Anglo Sans Medium" pitchFamily="2" charset="0"/>
              </a:rPr>
              <a:t>Level 2790</a:t>
            </a:r>
          </a:p>
        </p:txBody>
      </p:sp>
      <p:sp>
        <p:nvSpPr>
          <p:cNvPr id="416786" name="Rectangle 12"/>
          <p:cNvSpPr>
            <a:spLocks noChangeArrowheads="1"/>
          </p:cNvSpPr>
          <p:nvPr/>
        </p:nvSpPr>
        <p:spPr bwMode="auto">
          <a:xfrm rot="1652541">
            <a:off x="4159250" y="4911725"/>
            <a:ext cx="8255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00125"/>
            <a:r>
              <a:rPr lang="en-US" sz="1200" b="1">
                <a:solidFill>
                  <a:schemeClr val="bg1"/>
                </a:solidFill>
                <a:latin typeface="Anglo Sans Medium" pitchFamily="2" charset="0"/>
              </a:rPr>
              <a:t>Level 3000</a:t>
            </a:r>
          </a:p>
        </p:txBody>
      </p:sp>
      <p:sp>
        <p:nvSpPr>
          <p:cNvPr id="416787" name="Line 19"/>
          <p:cNvSpPr>
            <a:spLocks noChangeShapeType="1"/>
          </p:cNvSpPr>
          <p:nvPr/>
        </p:nvSpPr>
        <p:spPr bwMode="gray">
          <a:xfrm flipV="1">
            <a:off x="6811963" y="6146800"/>
            <a:ext cx="1287462" cy="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ffectLst/>
        </p:spPr>
        <p:txBody>
          <a:bodyPr lIns="54000" tIns="54000" rIns="54000" bIns="54000" anchor="ctr"/>
          <a:lstStyle/>
          <a:p>
            <a:endParaRPr lang="en-US"/>
          </a:p>
        </p:txBody>
      </p:sp>
      <p:sp>
        <p:nvSpPr>
          <p:cNvPr id="416788" name="Rectangle 17"/>
          <p:cNvSpPr>
            <a:spLocks noChangeArrowheads="1"/>
          </p:cNvSpPr>
          <p:nvPr/>
        </p:nvSpPr>
        <p:spPr bwMode="auto">
          <a:xfrm>
            <a:off x="7134225" y="5675313"/>
            <a:ext cx="7302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1000125"/>
            <a:r>
              <a:rPr lang="en-US" sz="2200" b="1">
                <a:solidFill>
                  <a:schemeClr val="bg1"/>
                </a:solidFill>
                <a:latin typeface="Times New Roman" pitchFamily="18" charset="0"/>
              </a:rPr>
              <a:t>1 Km.</a:t>
            </a:r>
            <a:endParaRPr lang="en-US" sz="1700" b="1">
              <a:solidFill>
                <a:schemeClr val="bg1"/>
              </a:solidFill>
            </a:endParaRPr>
          </a:p>
        </p:txBody>
      </p:sp>
      <p:sp>
        <p:nvSpPr>
          <p:cNvPr id="416789" name="Line 21"/>
          <p:cNvSpPr>
            <a:spLocks noChangeShapeType="1"/>
          </p:cNvSpPr>
          <p:nvPr/>
        </p:nvSpPr>
        <p:spPr bwMode="gray">
          <a:xfrm flipV="1">
            <a:off x="5656263" y="2562225"/>
            <a:ext cx="500062" cy="1190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54000" tIns="54000" rIns="54000" bIns="54000" anchor="ctr"/>
          <a:lstStyle/>
          <a:p>
            <a:endParaRPr lang="en-US"/>
          </a:p>
        </p:txBody>
      </p:sp>
      <p:sp>
        <p:nvSpPr>
          <p:cNvPr id="416790" name="Rectangle 17"/>
          <p:cNvSpPr>
            <a:spLocks noChangeArrowheads="1"/>
          </p:cNvSpPr>
          <p:nvPr/>
        </p:nvSpPr>
        <p:spPr bwMode="auto">
          <a:xfrm>
            <a:off x="6330950" y="2393950"/>
            <a:ext cx="207963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1000125"/>
            <a:r>
              <a:rPr lang="en-US" sz="2200" b="1">
                <a:latin typeface="Anglo Sans Bold" pitchFamily="2" charset="0"/>
              </a:rPr>
              <a:t>N</a:t>
            </a:r>
            <a:endParaRPr lang="en-US" sz="1700" b="1">
              <a:latin typeface="Anglo Sans Bold" pitchFamily="2" charset="0"/>
            </a:endParaRPr>
          </a:p>
        </p:txBody>
      </p:sp>
      <p:sp>
        <p:nvSpPr>
          <p:cNvPr id="416791" name="Line 23"/>
          <p:cNvSpPr>
            <a:spLocks noChangeShapeType="1"/>
          </p:cNvSpPr>
          <p:nvPr/>
        </p:nvSpPr>
        <p:spPr bwMode="gray">
          <a:xfrm>
            <a:off x="3767138" y="4518025"/>
            <a:ext cx="420687" cy="258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54000" tIns="54000" rIns="54000" bIns="54000" anchor="ctr"/>
          <a:lstStyle/>
          <a:p>
            <a:endParaRPr lang="en-US"/>
          </a:p>
        </p:txBody>
      </p:sp>
      <p:sp>
        <p:nvSpPr>
          <p:cNvPr id="416792" name="Rectangle 12"/>
          <p:cNvSpPr>
            <a:spLocks noChangeArrowheads="1"/>
          </p:cNvSpPr>
          <p:nvPr/>
        </p:nvSpPr>
        <p:spPr bwMode="auto">
          <a:xfrm rot="2123775">
            <a:off x="3049588" y="5153025"/>
            <a:ext cx="14319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00125"/>
            <a:r>
              <a:rPr lang="en-US" sz="1200" b="1">
                <a:solidFill>
                  <a:schemeClr val="bg1"/>
                </a:solidFill>
                <a:latin typeface="Anglo Sans Medium" pitchFamily="2" charset="0"/>
              </a:rPr>
              <a:t>Level 2704</a:t>
            </a:r>
          </a:p>
        </p:txBody>
      </p:sp>
      <p:pic>
        <p:nvPicPr>
          <p:cNvPr id="416793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846138" y="5524500"/>
            <a:ext cx="3492500" cy="6889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6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6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6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6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6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6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1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16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1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84" grpId="0"/>
      <p:bldP spid="416785" grpId="0"/>
      <p:bldP spid="416786" grpId="0"/>
      <p:bldP spid="416789" grpId="0" animBg="1"/>
      <p:bldP spid="416790" grpId="0"/>
      <p:bldP spid="4167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0EBF-D100-41B3-B0E8-B4EE43DAB863}" type="slidenum">
              <a:rPr lang="en-GB"/>
              <a:pPr/>
              <a:t>2</a:t>
            </a:fld>
            <a:endParaRPr lang="en-GB"/>
          </a:p>
        </p:txBody>
      </p:sp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55725"/>
            <a:ext cx="8229600" cy="657225"/>
          </a:xfrm>
          <a:noFill/>
        </p:spPr>
        <p:txBody>
          <a:bodyPr/>
          <a:lstStyle/>
          <a:p>
            <a:r>
              <a:rPr lang="en-GB" sz="2400"/>
              <a:t>CONTENTS</a:t>
            </a:r>
          </a:p>
        </p:txBody>
      </p:sp>
      <p:sp>
        <p:nvSpPr>
          <p:cNvPr id="539652" name="Text Box 5"/>
          <p:cNvSpPr txBox="1">
            <a:spLocks noChangeArrowheads="1"/>
          </p:cNvSpPr>
          <p:nvPr/>
        </p:nvSpPr>
        <p:spPr bwMode="auto">
          <a:xfrm>
            <a:off x="34924" y="1681163"/>
            <a:ext cx="9109076" cy="32316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lvl="1" indent="-285750" eaLnBrk="0" hangingPunct="0">
              <a:spcBef>
                <a:spcPct val="50000"/>
              </a:spcBef>
            </a:pPr>
            <a:endParaRPr lang="en-GB" sz="2400" b="1" dirty="0">
              <a:solidFill>
                <a:schemeClr val="bg1"/>
              </a:solidFill>
            </a:endParaRPr>
          </a:p>
          <a:p>
            <a:pPr marL="742950" lvl="1" indent="-285750" eaLnBrk="0" hangingPunct="0">
              <a:spcBef>
                <a:spcPct val="50000"/>
              </a:spcBef>
              <a:buFontTx/>
              <a:buAutoNum type="arabicPeriod"/>
            </a:pPr>
            <a:r>
              <a:rPr lang="en-GB" sz="2400" b="1" dirty="0">
                <a:solidFill>
                  <a:schemeClr val="bg1"/>
                </a:solidFill>
              </a:rPr>
              <a:t>Location</a:t>
            </a:r>
          </a:p>
          <a:p>
            <a:pPr marL="742950" lvl="1" indent="-285750" eaLnBrk="0" hangingPunct="0">
              <a:spcBef>
                <a:spcPct val="50000"/>
              </a:spcBef>
              <a:buFontTx/>
              <a:buAutoNum type="arabicPeriod"/>
            </a:pPr>
            <a:r>
              <a:rPr lang="en-GB" sz="2400" b="1" dirty="0">
                <a:solidFill>
                  <a:schemeClr val="bg1"/>
                </a:solidFill>
              </a:rPr>
              <a:t>Regional </a:t>
            </a:r>
            <a:r>
              <a:rPr lang="en-GB" sz="2400" b="1" dirty="0" smtClean="0">
                <a:solidFill>
                  <a:schemeClr val="bg1"/>
                </a:solidFill>
              </a:rPr>
              <a:t>Geology</a:t>
            </a:r>
            <a:endParaRPr lang="en-GB" sz="2400" b="1" dirty="0">
              <a:solidFill>
                <a:schemeClr val="bg1"/>
              </a:solidFill>
            </a:endParaRPr>
          </a:p>
          <a:p>
            <a:pPr marL="742950" lvl="1" indent="-285750" eaLnBrk="0" hangingPunct="0">
              <a:spcBef>
                <a:spcPct val="50000"/>
              </a:spcBef>
              <a:buFontTx/>
              <a:buAutoNum type="arabicPeriod"/>
            </a:pPr>
            <a:r>
              <a:rPr lang="en-GB" sz="2400" b="1" dirty="0" smtClean="0">
                <a:solidFill>
                  <a:schemeClr val="bg1"/>
                </a:solidFill>
              </a:rPr>
              <a:t>Local </a:t>
            </a:r>
            <a:r>
              <a:rPr lang="en-GB" sz="2400" b="1" dirty="0">
                <a:solidFill>
                  <a:schemeClr val="bg1"/>
                </a:solidFill>
              </a:rPr>
              <a:t>Geology</a:t>
            </a:r>
          </a:p>
          <a:p>
            <a:pPr marL="742950" lvl="1" indent="-285750" eaLnBrk="0" hangingPunct="0">
              <a:spcBef>
                <a:spcPct val="50000"/>
              </a:spcBef>
              <a:buFontTx/>
              <a:buAutoNum type="arabicPeriod"/>
            </a:pPr>
            <a:r>
              <a:rPr lang="en-GB" sz="2400" b="1" dirty="0" smtClean="0">
                <a:solidFill>
                  <a:schemeClr val="bg1"/>
                </a:solidFill>
              </a:rPr>
              <a:t>Supergene Alteration and Mineralization.</a:t>
            </a:r>
          </a:p>
          <a:p>
            <a:pPr marL="742950" lvl="1" indent="-285750" eaLnBrk="0" hangingPunct="0">
              <a:spcBef>
                <a:spcPct val="50000"/>
              </a:spcBef>
              <a:buFontTx/>
              <a:buAutoNum type="arabicPeriod"/>
            </a:pPr>
            <a:r>
              <a:rPr lang="en-GB" sz="2400" b="1" dirty="0" smtClean="0">
                <a:solidFill>
                  <a:schemeClr val="bg1"/>
                </a:solidFill>
              </a:rPr>
              <a:t>Hydrogeology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4A74-BDF0-4DE9-8B36-9A17E314D6C7}" type="slidenum">
              <a:rPr lang="en-GB"/>
              <a:pPr/>
              <a:t>20</a:t>
            </a:fld>
            <a:endParaRPr lang="en-GB"/>
          </a:p>
        </p:txBody>
      </p:sp>
      <p:pic>
        <p:nvPicPr>
          <p:cNvPr id="545834" name="Picture 42"/>
          <p:cNvPicPr>
            <a:picLocks noChangeAspect="1" noChangeArrowheads="1"/>
          </p:cNvPicPr>
          <p:nvPr/>
        </p:nvPicPr>
        <p:blipFill>
          <a:blip r:embed="rId3" cstate="print"/>
          <a:srcRect l="9871"/>
          <a:stretch>
            <a:fillRect/>
          </a:stretch>
        </p:blipFill>
        <p:spPr bwMode="auto">
          <a:xfrm>
            <a:off x="49213" y="1614488"/>
            <a:ext cx="2170112" cy="34274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45835" name="Picture 43"/>
          <p:cNvPicPr>
            <a:picLocks noChangeAspect="1" noChangeArrowheads="1"/>
          </p:cNvPicPr>
          <p:nvPr/>
        </p:nvPicPr>
        <p:blipFill>
          <a:blip r:embed="rId4" cstate="print"/>
          <a:srcRect l="9871"/>
          <a:stretch>
            <a:fillRect/>
          </a:stretch>
        </p:blipFill>
        <p:spPr bwMode="auto">
          <a:xfrm>
            <a:off x="2309813" y="1614488"/>
            <a:ext cx="2168525" cy="34226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45836" name="Picture 44"/>
          <p:cNvPicPr>
            <a:picLocks noChangeAspect="1" noChangeArrowheads="1"/>
          </p:cNvPicPr>
          <p:nvPr/>
        </p:nvPicPr>
        <p:blipFill>
          <a:blip r:embed="rId5" cstate="print"/>
          <a:srcRect l="9830"/>
          <a:stretch>
            <a:fillRect/>
          </a:stretch>
        </p:blipFill>
        <p:spPr bwMode="auto">
          <a:xfrm>
            <a:off x="4570413" y="1614488"/>
            <a:ext cx="2147887" cy="339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45837" name="Picture 45"/>
          <p:cNvPicPr>
            <a:picLocks noChangeAspect="1" noChangeArrowheads="1"/>
          </p:cNvPicPr>
          <p:nvPr/>
        </p:nvPicPr>
        <p:blipFill>
          <a:blip r:embed="rId6" cstate="print"/>
          <a:srcRect l="9871"/>
          <a:stretch>
            <a:fillRect/>
          </a:stretch>
        </p:blipFill>
        <p:spPr bwMode="auto">
          <a:xfrm>
            <a:off x="6818313" y="1614488"/>
            <a:ext cx="2141537" cy="33797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45838" name="Text Box 46"/>
          <p:cNvSpPr txBox="1">
            <a:spLocks noChangeArrowheads="1"/>
          </p:cNvSpPr>
          <p:nvPr/>
        </p:nvSpPr>
        <p:spPr bwMode="auto">
          <a:xfrm>
            <a:off x="106363" y="1196975"/>
            <a:ext cx="2017712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2400" b="1">
                <a:solidFill>
                  <a:schemeClr val="bg1"/>
                </a:solidFill>
              </a:rPr>
              <a:t>GEOLOGY</a:t>
            </a:r>
            <a:endParaRPr lang="es-ES" sz="2400" b="1">
              <a:solidFill>
                <a:schemeClr val="bg1"/>
              </a:solidFill>
            </a:endParaRPr>
          </a:p>
        </p:txBody>
      </p:sp>
      <p:sp>
        <p:nvSpPr>
          <p:cNvPr id="545839" name="Text Box 47"/>
          <p:cNvSpPr txBox="1">
            <a:spLocks noChangeArrowheads="1"/>
          </p:cNvSpPr>
          <p:nvPr/>
        </p:nvSpPr>
        <p:spPr bwMode="auto">
          <a:xfrm>
            <a:off x="2339975" y="1196975"/>
            <a:ext cx="2160588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2400" b="1">
                <a:solidFill>
                  <a:schemeClr val="bg1"/>
                </a:solidFill>
              </a:rPr>
              <a:t>ALTERATION</a:t>
            </a:r>
            <a:endParaRPr lang="es-ES" sz="2400" b="1">
              <a:solidFill>
                <a:schemeClr val="bg1"/>
              </a:solidFill>
            </a:endParaRPr>
          </a:p>
        </p:txBody>
      </p:sp>
      <p:sp>
        <p:nvSpPr>
          <p:cNvPr id="545840" name="Text Box 48"/>
          <p:cNvSpPr txBox="1">
            <a:spLocks noChangeArrowheads="1"/>
          </p:cNvSpPr>
          <p:nvPr/>
        </p:nvSpPr>
        <p:spPr bwMode="auto">
          <a:xfrm>
            <a:off x="4787900" y="1196975"/>
            <a:ext cx="1657350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2400" b="1">
                <a:solidFill>
                  <a:schemeClr val="bg1"/>
                </a:solidFill>
              </a:rPr>
              <a:t>CUT</a:t>
            </a:r>
            <a:endParaRPr lang="es-ES" sz="2400" b="1">
              <a:solidFill>
                <a:schemeClr val="bg1"/>
              </a:solidFill>
            </a:endParaRPr>
          </a:p>
        </p:txBody>
      </p:sp>
      <p:sp>
        <p:nvSpPr>
          <p:cNvPr id="545841" name="Text Box 49"/>
          <p:cNvSpPr txBox="1">
            <a:spLocks noChangeArrowheads="1"/>
          </p:cNvSpPr>
          <p:nvPr/>
        </p:nvSpPr>
        <p:spPr bwMode="auto">
          <a:xfrm>
            <a:off x="7019925" y="1196975"/>
            <a:ext cx="1657350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2400" b="1">
                <a:solidFill>
                  <a:schemeClr val="bg1"/>
                </a:solidFill>
              </a:rPr>
              <a:t>MO</a:t>
            </a:r>
            <a:endParaRPr lang="es-ES" sz="2400" b="1">
              <a:solidFill>
                <a:schemeClr val="bg1"/>
              </a:solidFill>
            </a:endParaRPr>
          </a:p>
        </p:txBody>
      </p:sp>
      <p:pic>
        <p:nvPicPr>
          <p:cNvPr id="545842" name="Picture 5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9700" y="5157788"/>
            <a:ext cx="9207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5843" name="Picture 5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5116513"/>
            <a:ext cx="13684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5844" name="Picture 5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0288" y="5157788"/>
            <a:ext cx="10795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5845" name="Picture 5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313" y="5156200"/>
            <a:ext cx="11049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5846" name="Line 54"/>
          <p:cNvSpPr>
            <a:spLocks noChangeShapeType="1"/>
          </p:cNvSpPr>
          <p:nvPr/>
        </p:nvSpPr>
        <p:spPr bwMode="auto">
          <a:xfrm>
            <a:off x="574675" y="5002213"/>
            <a:ext cx="488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5847" name="Text Box 55"/>
          <p:cNvSpPr txBox="1">
            <a:spLocks noChangeArrowheads="1"/>
          </p:cNvSpPr>
          <p:nvPr/>
        </p:nvSpPr>
        <p:spPr bwMode="auto">
          <a:xfrm>
            <a:off x="574675" y="4724400"/>
            <a:ext cx="5064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 b="1"/>
              <a:t>500m</a:t>
            </a:r>
          </a:p>
        </p:txBody>
      </p:sp>
      <p:sp>
        <p:nvSpPr>
          <p:cNvPr id="545848" name="Line 56"/>
          <p:cNvSpPr>
            <a:spLocks noChangeShapeType="1"/>
          </p:cNvSpPr>
          <p:nvPr/>
        </p:nvSpPr>
        <p:spPr bwMode="auto">
          <a:xfrm flipV="1">
            <a:off x="1693863" y="2098675"/>
            <a:ext cx="209550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5849" name="Text Box 57"/>
          <p:cNvSpPr txBox="1">
            <a:spLocks noChangeArrowheads="1"/>
          </p:cNvSpPr>
          <p:nvPr/>
        </p:nvSpPr>
        <p:spPr bwMode="auto">
          <a:xfrm>
            <a:off x="1693863" y="1892300"/>
            <a:ext cx="276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N</a:t>
            </a:r>
          </a:p>
        </p:txBody>
      </p:sp>
      <p:sp>
        <p:nvSpPr>
          <p:cNvPr id="545850" name="Line 58"/>
          <p:cNvSpPr>
            <a:spLocks noChangeShapeType="1"/>
          </p:cNvSpPr>
          <p:nvPr/>
        </p:nvSpPr>
        <p:spPr bwMode="auto">
          <a:xfrm>
            <a:off x="2825750" y="4964113"/>
            <a:ext cx="48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5851" name="Text Box 59"/>
          <p:cNvSpPr txBox="1">
            <a:spLocks noChangeArrowheads="1"/>
          </p:cNvSpPr>
          <p:nvPr/>
        </p:nvSpPr>
        <p:spPr bwMode="auto">
          <a:xfrm>
            <a:off x="2825750" y="4687888"/>
            <a:ext cx="5064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500m</a:t>
            </a:r>
          </a:p>
        </p:txBody>
      </p:sp>
      <p:sp>
        <p:nvSpPr>
          <p:cNvPr id="545852" name="Line 60"/>
          <p:cNvSpPr>
            <a:spLocks noChangeShapeType="1"/>
          </p:cNvSpPr>
          <p:nvPr/>
        </p:nvSpPr>
        <p:spPr bwMode="auto">
          <a:xfrm flipV="1">
            <a:off x="3963988" y="2165350"/>
            <a:ext cx="206375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5853" name="Text Box 61"/>
          <p:cNvSpPr txBox="1">
            <a:spLocks noChangeArrowheads="1"/>
          </p:cNvSpPr>
          <p:nvPr/>
        </p:nvSpPr>
        <p:spPr bwMode="auto">
          <a:xfrm>
            <a:off x="3963988" y="1958975"/>
            <a:ext cx="276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N</a:t>
            </a:r>
          </a:p>
        </p:txBody>
      </p:sp>
      <p:sp>
        <p:nvSpPr>
          <p:cNvPr id="545854" name="Line 62"/>
          <p:cNvSpPr>
            <a:spLocks noChangeShapeType="1"/>
          </p:cNvSpPr>
          <p:nvPr/>
        </p:nvSpPr>
        <p:spPr bwMode="auto">
          <a:xfrm>
            <a:off x="5087938" y="4960938"/>
            <a:ext cx="484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5855" name="Text Box 63"/>
          <p:cNvSpPr txBox="1">
            <a:spLocks noChangeArrowheads="1"/>
          </p:cNvSpPr>
          <p:nvPr/>
        </p:nvSpPr>
        <p:spPr bwMode="auto">
          <a:xfrm>
            <a:off x="5037138" y="4684713"/>
            <a:ext cx="5064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500m</a:t>
            </a:r>
          </a:p>
        </p:txBody>
      </p:sp>
      <p:sp>
        <p:nvSpPr>
          <p:cNvPr id="545856" name="Line 64"/>
          <p:cNvSpPr>
            <a:spLocks noChangeShapeType="1"/>
          </p:cNvSpPr>
          <p:nvPr/>
        </p:nvSpPr>
        <p:spPr bwMode="auto">
          <a:xfrm flipV="1">
            <a:off x="6180138" y="2162175"/>
            <a:ext cx="206375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5857" name="Text Box 65"/>
          <p:cNvSpPr txBox="1">
            <a:spLocks noChangeArrowheads="1"/>
          </p:cNvSpPr>
          <p:nvPr/>
        </p:nvSpPr>
        <p:spPr bwMode="auto">
          <a:xfrm>
            <a:off x="6180138" y="1955800"/>
            <a:ext cx="276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N</a:t>
            </a:r>
          </a:p>
        </p:txBody>
      </p:sp>
      <p:sp>
        <p:nvSpPr>
          <p:cNvPr id="545858" name="Line 66"/>
          <p:cNvSpPr>
            <a:spLocks noChangeShapeType="1"/>
          </p:cNvSpPr>
          <p:nvPr/>
        </p:nvSpPr>
        <p:spPr bwMode="auto">
          <a:xfrm>
            <a:off x="7318375" y="4929188"/>
            <a:ext cx="487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5859" name="Text Box 67"/>
          <p:cNvSpPr txBox="1">
            <a:spLocks noChangeArrowheads="1"/>
          </p:cNvSpPr>
          <p:nvPr/>
        </p:nvSpPr>
        <p:spPr bwMode="auto">
          <a:xfrm>
            <a:off x="7343775" y="4687888"/>
            <a:ext cx="5064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500m</a:t>
            </a:r>
          </a:p>
        </p:txBody>
      </p:sp>
      <p:sp>
        <p:nvSpPr>
          <p:cNvPr id="545860" name="Line 68"/>
          <p:cNvSpPr>
            <a:spLocks noChangeShapeType="1"/>
          </p:cNvSpPr>
          <p:nvPr/>
        </p:nvSpPr>
        <p:spPr bwMode="auto">
          <a:xfrm flipV="1">
            <a:off x="8494713" y="2165350"/>
            <a:ext cx="209550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5861" name="Text Box 69"/>
          <p:cNvSpPr txBox="1">
            <a:spLocks noChangeArrowheads="1"/>
          </p:cNvSpPr>
          <p:nvPr/>
        </p:nvSpPr>
        <p:spPr bwMode="auto">
          <a:xfrm>
            <a:off x="8494713" y="1958975"/>
            <a:ext cx="276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1BBD-010F-4773-B1CF-48317B4026E4}" type="slidenum">
              <a:rPr lang="en-GB"/>
              <a:pPr/>
              <a:t>21</a:t>
            </a:fld>
            <a:endParaRPr lang="en-GB"/>
          </a:p>
        </p:txBody>
      </p:sp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3" cstate="print"/>
          <a:srcRect l="9230" r="6400" b="5205"/>
          <a:stretch>
            <a:fillRect/>
          </a:stretch>
        </p:blipFill>
        <p:spPr bwMode="auto">
          <a:xfrm>
            <a:off x="323850" y="2565400"/>
            <a:ext cx="1811338" cy="2598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19843" name="Rectangle 3"/>
          <p:cNvSpPr>
            <a:spLocks noGrp="1" noChangeArrowheads="1"/>
          </p:cNvSpPr>
          <p:nvPr>
            <p:ph type="title"/>
          </p:nvPr>
        </p:nvSpPr>
        <p:spPr>
          <a:xfrm>
            <a:off x="4044950" y="1395413"/>
            <a:ext cx="4495800" cy="776287"/>
          </a:xfrm>
          <a:noFill/>
          <a:ln/>
        </p:spPr>
        <p:txBody>
          <a:bodyPr lIns="0" rIns="0" anchor="ctr"/>
          <a:lstStyle/>
          <a:p>
            <a:pPr algn="ctr"/>
            <a:r>
              <a:rPr lang="es-PE" sz="1600" b="0"/>
              <a:t>Section North - South</a:t>
            </a:r>
            <a:endParaRPr lang="es-ES" sz="1600" b="0"/>
          </a:p>
        </p:txBody>
      </p:sp>
      <p:sp>
        <p:nvSpPr>
          <p:cNvPr id="419844" name="Freeform 23"/>
          <p:cNvSpPr>
            <a:spLocks/>
          </p:cNvSpPr>
          <p:nvPr/>
        </p:nvSpPr>
        <p:spPr bwMode="auto">
          <a:xfrm flipV="1">
            <a:off x="7354888" y="6303963"/>
            <a:ext cx="608012" cy="120650"/>
          </a:xfrm>
          <a:custGeom>
            <a:avLst/>
            <a:gdLst>
              <a:gd name="T0" fmla="*/ 2147483647 w 208"/>
              <a:gd name="T1" fmla="*/ 2147483647 h 112"/>
              <a:gd name="T2" fmla="*/ 2147483647 w 208"/>
              <a:gd name="T3" fmla="*/ 2147483647 h 112"/>
              <a:gd name="T4" fmla="*/ 2147483647 w 208"/>
              <a:gd name="T5" fmla="*/ 2147483647 h 112"/>
              <a:gd name="T6" fmla="*/ 2147483647 w 208"/>
              <a:gd name="T7" fmla="*/ 2147483647 h 112"/>
              <a:gd name="T8" fmla="*/ 2147483647 w 208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112"/>
              <a:gd name="T17" fmla="*/ 208 w 208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112">
                <a:moveTo>
                  <a:pt x="8" y="56"/>
                </a:moveTo>
                <a:cubicBezTo>
                  <a:pt x="16" y="48"/>
                  <a:pt x="72" y="0"/>
                  <a:pt x="104" y="8"/>
                </a:cubicBezTo>
                <a:cubicBezTo>
                  <a:pt x="136" y="16"/>
                  <a:pt x="208" y="96"/>
                  <a:pt x="200" y="104"/>
                </a:cubicBezTo>
                <a:cubicBezTo>
                  <a:pt x="192" y="112"/>
                  <a:pt x="88" y="64"/>
                  <a:pt x="56" y="56"/>
                </a:cubicBezTo>
                <a:cubicBezTo>
                  <a:pt x="24" y="48"/>
                  <a:pt x="0" y="64"/>
                  <a:pt x="8" y="56"/>
                </a:cubicBezTo>
                <a:close/>
              </a:path>
            </a:pathLst>
          </a:custGeom>
          <a:noFill/>
          <a:ln w="15875">
            <a:solidFill>
              <a:srgbClr val="FF00FF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419845" name="Text Box 28"/>
          <p:cNvSpPr txBox="1">
            <a:spLocks noChangeArrowheads="1"/>
          </p:cNvSpPr>
          <p:nvPr/>
        </p:nvSpPr>
        <p:spPr bwMode="auto">
          <a:xfrm>
            <a:off x="7885113" y="6203950"/>
            <a:ext cx="14398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200">
                <a:solidFill>
                  <a:srgbClr val="000000"/>
                </a:solidFill>
              </a:rPr>
              <a:t>Secondary Enr.</a:t>
            </a:r>
          </a:p>
        </p:txBody>
      </p:sp>
      <p:pic>
        <p:nvPicPr>
          <p:cNvPr id="419846" name="Picture 6"/>
          <p:cNvPicPr>
            <a:picLocks noChangeAspect="1" noChangeArrowheads="1"/>
          </p:cNvPicPr>
          <p:nvPr/>
        </p:nvPicPr>
        <p:blipFill>
          <a:blip r:embed="rId4" cstate="print"/>
          <a:srcRect t="23132" r="861" b="11551"/>
          <a:stretch>
            <a:fillRect/>
          </a:stretch>
        </p:blipFill>
        <p:spPr bwMode="auto">
          <a:xfrm>
            <a:off x="2916238" y="1235075"/>
            <a:ext cx="4389437" cy="1673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9847" name="Picture 7"/>
          <p:cNvPicPr>
            <a:picLocks noChangeAspect="1" noChangeArrowheads="1"/>
          </p:cNvPicPr>
          <p:nvPr/>
        </p:nvPicPr>
        <p:blipFill>
          <a:blip r:embed="rId5" cstate="print"/>
          <a:srcRect t="21861" r="858" b="11713"/>
          <a:stretch>
            <a:fillRect/>
          </a:stretch>
        </p:blipFill>
        <p:spPr bwMode="auto">
          <a:xfrm>
            <a:off x="2911475" y="3051175"/>
            <a:ext cx="4405313" cy="170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9848" name="Picture 8"/>
          <p:cNvPicPr>
            <a:picLocks noChangeAspect="1" noChangeArrowheads="1"/>
          </p:cNvPicPr>
          <p:nvPr/>
        </p:nvPicPr>
        <p:blipFill>
          <a:blip r:embed="rId6" cstate="print"/>
          <a:srcRect t="19891" b="18658"/>
          <a:stretch>
            <a:fillRect/>
          </a:stretch>
        </p:blipFill>
        <p:spPr bwMode="auto">
          <a:xfrm>
            <a:off x="2917825" y="4867275"/>
            <a:ext cx="4414838" cy="1565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984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5050" y="5141913"/>
            <a:ext cx="9207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5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72350" y="1793875"/>
            <a:ext cx="13684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51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42200" y="3382963"/>
            <a:ext cx="11049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852" name="Text Box 12"/>
          <p:cNvSpPr txBox="1">
            <a:spLocks noChangeArrowheads="1"/>
          </p:cNvSpPr>
          <p:nvPr/>
        </p:nvSpPr>
        <p:spPr bwMode="auto">
          <a:xfrm>
            <a:off x="2859088" y="1220788"/>
            <a:ext cx="360362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1000" b="1"/>
              <a:t>N</a:t>
            </a:r>
            <a:endParaRPr lang="es-ES" sz="1000" b="1"/>
          </a:p>
        </p:txBody>
      </p:sp>
      <p:sp>
        <p:nvSpPr>
          <p:cNvPr id="419853" name="Text Box 13"/>
          <p:cNvSpPr txBox="1">
            <a:spLocks noChangeArrowheads="1"/>
          </p:cNvSpPr>
          <p:nvPr/>
        </p:nvSpPr>
        <p:spPr bwMode="auto">
          <a:xfrm>
            <a:off x="6964363" y="1196975"/>
            <a:ext cx="360362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1000" b="1"/>
              <a:t>S</a:t>
            </a:r>
            <a:endParaRPr lang="es-ES" sz="1000" b="1"/>
          </a:p>
        </p:txBody>
      </p:sp>
      <p:sp>
        <p:nvSpPr>
          <p:cNvPr id="419854" name="Text Box 14"/>
          <p:cNvSpPr txBox="1">
            <a:spLocks noChangeArrowheads="1"/>
          </p:cNvSpPr>
          <p:nvPr/>
        </p:nvSpPr>
        <p:spPr bwMode="auto">
          <a:xfrm>
            <a:off x="2806700" y="1785938"/>
            <a:ext cx="504825" cy="184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600" b="1"/>
              <a:t>3500</a:t>
            </a:r>
            <a:endParaRPr lang="es-ES" sz="600" b="1"/>
          </a:p>
        </p:txBody>
      </p:sp>
      <p:sp>
        <p:nvSpPr>
          <p:cNvPr id="419855" name="Text Box 15"/>
          <p:cNvSpPr txBox="1">
            <a:spLocks noChangeArrowheads="1"/>
          </p:cNvSpPr>
          <p:nvPr/>
        </p:nvSpPr>
        <p:spPr bwMode="auto">
          <a:xfrm>
            <a:off x="2803525" y="2416175"/>
            <a:ext cx="504825" cy="184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600" b="1"/>
              <a:t>3000</a:t>
            </a:r>
            <a:endParaRPr lang="es-ES" sz="600" b="1"/>
          </a:p>
        </p:txBody>
      </p:sp>
      <p:sp>
        <p:nvSpPr>
          <p:cNvPr id="419856" name="Text Box 16"/>
          <p:cNvSpPr txBox="1">
            <a:spLocks noChangeArrowheads="1"/>
          </p:cNvSpPr>
          <p:nvPr/>
        </p:nvSpPr>
        <p:spPr bwMode="auto">
          <a:xfrm>
            <a:off x="2792413" y="3629025"/>
            <a:ext cx="504825" cy="184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600" b="1"/>
              <a:t>3500</a:t>
            </a:r>
            <a:endParaRPr lang="es-ES" sz="600" b="1"/>
          </a:p>
        </p:txBody>
      </p:sp>
      <p:sp>
        <p:nvSpPr>
          <p:cNvPr id="419857" name="Text Box 17"/>
          <p:cNvSpPr txBox="1">
            <a:spLocks noChangeArrowheads="1"/>
          </p:cNvSpPr>
          <p:nvPr/>
        </p:nvSpPr>
        <p:spPr bwMode="auto">
          <a:xfrm>
            <a:off x="2789238" y="4259263"/>
            <a:ext cx="504825" cy="184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600" b="1"/>
              <a:t>3000</a:t>
            </a:r>
            <a:endParaRPr lang="es-ES" sz="600" b="1"/>
          </a:p>
        </p:txBody>
      </p:sp>
      <p:sp>
        <p:nvSpPr>
          <p:cNvPr id="419858" name="Text Box 18"/>
          <p:cNvSpPr txBox="1">
            <a:spLocks noChangeArrowheads="1"/>
          </p:cNvSpPr>
          <p:nvPr/>
        </p:nvSpPr>
        <p:spPr bwMode="auto">
          <a:xfrm>
            <a:off x="2784475" y="5497513"/>
            <a:ext cx="504825" cy="184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600" b="1"/>
              <a:t>3500</a:t>
            </a:r>
            <a:endParaRPr lang="es-ES" sz="600" b="1"/>
          </a:p>
        </p:txBody>
      </p:sp>
      <p:sp>
        <p:nvSpPr>
          <p:cNvPr id="419859" name="Text Box 19"/>
          <p:cNvSpPr txBox="1">
            <a:spLocks noChangeArrowheads="1"/>
          </p:cNvSpPr>
          <p:nvPr/>
        </p:nvSpPr>
        <p:spPr bwMode="auto">
          <a:xfrm>
            <a:off x="2781300" y="6127750"/>
            <a:ext cx="504825" cy="184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600" b="1"/>
              <a:t>3000</a:t>
            </a:r>
            <a:endParaRPr lang="es-ES" sz="600" b="1"/>
          </a:p>
        </p:txBody>
      </p:sp>
      <p:sp>
        <p:nvSpPr>
          <p:cNvPr id="419860" name="Text Box 20"/>
          <p:cNvSpPr txBox="1">
            <a:spLocks noChangeArrowheads="1"/>
          </p:cNvSpPr>
          <p:nvPr/>
        </p:nvSpPr>
        <p:spPr bwMode="gray">
          <a:xfrm>
            <a:off x="7380288" y="5037138"/>
            <a:ext cx="863600" cy="23018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54000" tIns="54000" rIns="54000" bIns="54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800" i="1">
                <a:solidFill>
                  <a:srgbClr val="000000"/>
                </a:solidFill>
              </a:rPr>
              <a:t>Mineralizaciòn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B1735-5BF3-49AC-87A1-0803E85F87D8}" type="slidenum">
              <a:rPr lang="en-GB"/>
              <a:pPr/>
              <a:t>22</a:t>
            </a:fld>
            <a:endParaRPr lang="en-GB"/>
          </a:p>
        </p:txBody>
      </p:sp>
      <p:pic>
        <p:nvPicPr>
          <p:cNvPr id="549918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2212975"/>
            <a:ext cx="5011738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9919" name="Text Box 31"/>
          <p:cNvSpPr txBox="1">
            <a:spLocks noChangeArrowheads="1"/>
          </p:cNvSpPr>
          <p:nvPr/>
        </p:nvSpPr>
        <p:spPr bwMode="auto">
          <a:xfrm>
            <a:off x="3059113" y="1449388"/>
            <a:ext cx="3106737" cy="466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</a:rPr>
              <a:t>EARLY PORPHYRY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6749-E2B8-4FFD-B358-D8F6C8739D76}" type="slidenum">
              <a:rPr lang="en-GB"/>
              <a:pPr/>
              <a:t>23</a:t>
            </a:fld>
            <a:endParaRPr lang="en-GB"/>
          </a:p>
        </p:txBody>
      </p:sp>
      <p:sp>
        <p:nvSpPr>
          <p:cNvPr id="551969" name="Text Box 33"/>
          <p:cNvSpPr txBox="1">
            <a:spLocks noChangeArrowheads="1"/>
          </p:cNvSpPr>
          <p:nvPr/>
        </p:nvSpPr>
        <p:spPr bwMode="auto">
          <a:xfrm>
            <a:off x="2411413" y="1449388"/>
            <a:ext cx="4292600" cy="466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</a:rPr>
              <a:t>INTERMINERAL PORPHYRY</a:t>
            </a:r>
          </a:p>
        </p:txBody>
      </p:sp>
      <p:pic>
        <p:nvPicPr>
          <p:cNvPr id="551971" name="Picture 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2205038"/>
            <a:ext cx="49688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801B-C6D2-425D-BE30-9F27B78DCCF4}" type="slidenum">
              <a:rPr lang="en-GB"/>
              <a:pPr/>
              <a:t>24</a:t>
            </a:fld>
            <a:endParaRPr lang="en-GB"/>
          </a:p>
        </p:txBody>
      </p:sp>
      <p:grpSp>
        <p:nvGrpSpPr>
          <p:cNvPr id="554018" name="Group 34"/>
          <p:cNvGrpSpPr>
            <a:grpSpLocks/>
          </p:cNvGrpSpPr>
          <p:nvPr/>
        </p:nvGrpSpPr>
        <p:grpSpPr bwMode="auto">
          <a:xfrm>
            <a:off x="2011363" y="2173288"/>
            <a:ext cx="5040312" cy="3741737"/>
            <a:chOff x="1267" y="1369"/>
            <a:chExt cx="3175" cy="2357"/>
          </a:xfrm>
        </p:grpSpPr>
        <p:pic>
          <p:nvPicPr>
            <p:cNvPr id="554016" name="Picture 32"/>
            <p:cNvPicPr>
              <a:picLocks noChangeAspect="1" noChangeArrowheads="1"/>
            </p:cNvPicPr>
            <p:nvPr/>
          </p:nvPicPr>
          <p:blipFill>
            <a:blip r:embed="rId3" cstate="print"/>
            <a:srcRect l="5554" r="4166" b="11110"/>
            <a:stretch>
              <a:fillRect/>
            </a:stretch>
          </p:blipFill>
          <p:spPr bwMode="auto">
            <a:xfrm>
              <a:off x="1291" y="1389"/>
              <a:ext cx="3131" cy="231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54017" name="Rectangle 33"/>
            <p:cNvSpPr>
              <a:spLocks noChangeArrowheads="1"/>
            </p:cNvSpPr>
            <p:nvPr/>
          </p:nvSpPr>
          <p:spPr bwMode="auto">
            <a:xfrm>
              <a:off x="1267" y="1369"/>
              <a:ext cx="3175" cy="2357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4019" name="Text Box 35"/>
          <p:cNvSpPr txBox="1">
            <a:spLocks noChangeArrowheads="1"/>
          </p:cNvSpPr>
          <p:nvPr/>
        </p:nvSpPr>
        <p:spPr bwMode="auto">
          <a:xfrm>
            <a:off x="2987675" y="1449388"/>
            <a:ext cx="3168650" cy="466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LATE PORPHYRY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A9A-0093-4375-BDB5-978D537523AA}" type="slidenum">
              <a:rPr lang="en-GB"/>
              <a:pPr/>
              <a:t>25</a:t>
            </a:fld>
            <a:endParaRPr lang="en-GB"/>
          </a:p>
        </p:txBody>
      </p:sp>
      <p:pic>
        <p:nvPicPr>
          <p:cNvPr id="556062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419350"/>
            <a:ext cx="42481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6063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422525"/>
            <a:ext cx="43211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6066" name="Text Box 34"/>
          <p:cNvSpPr txBox="1">
            <a:spLocks noChangeArrowheads="1"/>
          </p:cNvSpPr>
          <p:nvPr/>
        </p:nvSpPr>
        <p:spPr bwMode="auto">
          <a:xfrm>
            <a:off x="107950" y="1916113"/>
            <a:ext cx="4338638" cy="3460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</a:rPr>
              <a:t>MINERALIZED HYDROTHERMAL BRECCIA</a:t>
            </a:r>
          </a:p>
        </p:txBody>
      </p:sp>
      <p:sp>
        <p:nvSpPr>
          <p:cNvPr id="556067" name="Text Box 35"/>
          <p:cNvSpPr txBox="1">
            <a:spLocks noChangeArrowheads="1"/>
          </p:cNvSpPr>
          <p:nvPr/>
        </p:nvSpPr>
        <p:spPr bwMode="auto">
          <a:xfrm>
            <a:off x="5076825" y="1916113"/>
            <a:ext cx="3481388" cy="3460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</a:rPr>
              <a:t>LATE HYDROTHERMAL BRECCIA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6DC6-A884-4472-AC70-45B213DF03C8}" type="slidenum">
              <a:rPr lang="en-GB"/>
              <a:pPr/>
              <a:t>26</a:t>
            </a:fld>
            <a:endParaRPr lang="en-GB"/>
          </a:p>
        </p:txBody>
      </p:sp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27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69988"/>
            <a:ext cx="8532813" cy="53324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427012" name="Picture 4"/>
          <p:cNvPicPr>
            <a:picLocks noChangeAspect="1" noChangeArrowheads="1"/>
          </p:cNvPicPr>
          <p:nvPr/>
        </p:nvPicPr>
        <p:blipFill>
          <a:blip r:embed="rId4" cstate="print"/>
          <a:srcRect r="856"/>
          <a:stretch>
            <a:fillRect/>
          </a:stretch>
        </p:blipFill>
        <p:spPr bwMode="auto">
          <a:xfrm>
            <a:off x="323850" y="1173163"/>
            <a:ext cx="8459788" cy="5311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427013" name="Text Box 5"/>
          <p:cNvSpPr txBox="1">
            <a:spLocks noChangeArrowheads="1"/>
          </p:cNvSpPr>
          <p:nvPr/>
        </p:nvSpPr>
        <p:spPr bwMode="gray">
          <a:xfrm>
            <a:off x="755650" y="3778250"/>
            <a:ext cx="1481138" cy="641350"/>
          </a:xfrm>
          <a:prstGeom prst="rect">
            <a:avLst/>
          </a:prstGeom>
          <a:solidFill>
            <a:srgbClr val="CC00CC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54000" tIns="54000" rIns="54000" bIns="54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E" sz="1000">
                <a:solidFill>
                  <a:schemeClr val="bg1"/>
                </a:solidFill>
                <a:latin typeface="Anglo Sans Medium" pitchFamily="2" charset="0"/>
              </a:rPr>
              <a:t>ZONA SECUNDARIA 15% del Recurso</a:t>
            </a:r>
          </a:p>
          <a:p>
            <a:pPr algn="ctr">
              <a:spcBef>
                <a:spcPct val="50000"/>
              </a:spcBef>
            </a:pPr>
            <a:r>
              <a:rPr lang="es-PE" sz="1000">
                <a:solidFill>
                  <a:schemeClr val="bg1"/>
                </a:solidFill>
                <a:latin typeface="Anglo Sans Medium" pitchFamily="2" charset="0"/>
              </a:rPr>
              <a:t>0.93% CuT; 0.013% Mo</a:t>
            </a:r>
            <a:endParaRPr lang="es-ES" sz="1000">
              <a:solidFill>
                <a:schemeClr val="bg1"/>
              </a:solidFill>
              <a:latin typeface="Anglo Sans Medium" pitchFamily="2" charset="0"/>
            </a:endParaRPr>
          </a:p>
        </p:txBody>
      </p:sp>
      <p:sp>
        <p:nvSpPr>
          <p:cNvPr id="427014" name="Text Box 6"/>
          <p:cNvSpPr txBox="1">
            <a:spLocks noChangeArrowheads="1"/>
          </p:cNvSpPr>
          <p:nvPr/>
        </p:nvSpPr>
        <p:spPr bwMode="gray">
          <a:xfrm>
            <a:off x="755650" y="4799013"/>
            <a:ext cx="1481138" cy="641350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54000" tIns="54000" rIns="54000" bIns="54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E" sz="1000">
                <a:latin typeface="Anglo Sans Medium" pitchFamily="2" charset="0"/>
              </a:rPr>
              <a:t>ZONA PRIMARIA    85% del Recurso</a:t>
            </a:r>
          </a:p>
          <a:p>
            <a:pPr algn="ctr">
              <a:spcBef>
                <a:spcPct val="50000"/>
              </a:spcBef>
            </a:pPr>
            <a:r>
              <a:rPr lang="es-PE" sz="1000">
                <a:latin typeface="Anglo Sans Medium" pitchFamily="2" charset="0"/>
              </a:rPr>
              <a:t>0.54% CuT; 0.021% Mo</a:t>
            </a:r>
            <a:endParaRPr lang="es-ES" sz="1000">
              <a:latin typeface="Anglo Sans Medium" pitchFamily="2" charset="0"/>
            </a:endParaRPr>
          </a:p>
        </p:txBody>
      </p:sp>
      <p:sp>
        <p:nvSpPr>
          <p:cNvPr id="427015" name="Rectangle 12"/>
          <p:cNvSpPr>
            <a:spLocks noChangeArrowheads="1"/>
          </p:cNvSpPr>
          <p:nvPr/>
        </p:nvSpPr>
        <p:spPr bwMode="auto">
          <a:xfrm rot="1416739">
            <a:off x="2686050" y="4902200"/>
            <a:ext cx="14319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00125"/>
            <a:r>
              <a:rPr lang="en-US" sz="1200" b="1">
                <a:solidFill>
                  <a:schemeClr val="bg1"/>
                </a:solidFill>
                <a:latin typeface="Anglo Sans Medium" pitchFamily="2" charset="0"/>
              </a:rPr>
              <a:t>Nivel 2940</a:t>
            </a:r>
          </a:p>
        </p:txBody>
      </p:sp>
      <p:sp>
        <p:nvSpPr>
          <p:cNvPr id="427016" name="Rectangle 12"/>
          <p:cNvSpPr>
            <a:spLocks noChangeArrowheads="1"/>
          </p:cNvSpPr>
          <p:nvPr/>
        </p:nvSpPr>
        <p:spPr bwMode="auto">
          <a:xfrm rot="1035699">
            <a:off x="2995613" y="3627438"/>
            <a:ext cx="14319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00125"/>
            <a:r>
              <a:rPr lang="en-US" sz="1200" b="1">
                <a:solidFill>
                  <a:schemeClr val="bg1"/>
                </a:solidFill>
                <a:latin typeface="Anglo Sans Medium" pitchFamily="2" charset="0"/>
              </a:rPr>
              <a:t>Nivel 3500</a:t>
            </a:r>
          </a:p>
        </p:txBody>
      </p:sp>
      <p:sp>
        <p:nvSpPr>
          <p:cNvPr id="427017" name="Text Box 9"/>
          <p:cNvSpPr txBox="1">
            <a:spLocks noChangeArrowheads="1"/>
          </p:cNvSpPr>
          <p:nvPr/>
        </p:nvSpPr>
        <p:spPr bwMode="auto">
          <a:xfrm>
            <a:off x="5364163" y="4797425"/>
            <a:ext cx="1655762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1600" b="1">
                <a:solidFill>
                  <a:srgbClr val="C88F42"/>
                </a:solidFill>
              </a:rPr>
              <a:t>&gt;= 0.4% CuT</a:t>
            </a:r>
            <a:endParaRPr lang="es-ES" sz="1600" b="1">
              <a:solidFill>
                <a:srgbClr val="C88F42"/>
              </a:solidFill>
            </a:endParaRPr>
          </a:p>
        </p:txBody>
      </p:sp>
      <p:sp>
        <p:nvSpPr>
          <p:cNvPr id="427019" name="AutoShape 11"/>
          <p:cNvSpPr>
            <a:spLocks noChangeArrowheads="1"/>
          </p:cNvSpPr>
          <p:nvPr/>
        </p:nvSpPr>
        <p:spPr bwMode="auto">
          <a:xfrm rot="-1068322">
            <a:off x="6300788" y="2133600"/>
            <a:ext cx="287337" cy="215900"/>
          </a:xfrm>
          <a:prstGeom prst="rightArrow">
            <a:avLst>
              <a:gd name="adj1" fmla="val 50000"/>
              <a:gd name="adj2" fmla="val 3327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27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27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27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27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27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7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27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27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3" grpId="0" animBg="1"/>
      <p:bldP spid="427014" grpId="0" animBg="1"/>
      <p:bldP spid="427015" grpId="0"/>
      <p:bldP spid="427016" grpId="0"/>
      <p:bldP spid="427017" grpId="0"/>
      <p:bldP spid="4270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936C-2CFD-4802-8E19-30F37130460C}" type="slidenum">
              <a:rPr lang="en-GB"/>
              <a:pPr/>
              <a:t>27</a:t>
            </a:fld>
            <a:endParaRPr lang="en-GB"/>
          </a:p>
        </p:txBody>
      </p:sp>
      <p:graphicFrame>
        <p:nvGraphicFramePr>
          <p:cNvPr id="428035" name="Object 3"/>
          <p:cNvGraphicFramePr>
            <a:graphicFrameLocks noChangeAspect="1"/>
          </p:cNvGraphicFramePr>
          <p:nvPr>
            <p:ph idx="1"/>
          </p:nvPr>
        </p:nvGraphicFramePr>
        <p:xfrm>
          <a:off x="971550" y="1196975"/>
          <a:ext cx="7205663" cy="4884738"/>
        </p:xfrm>
        <a:graphic>
          <a:graphicData uri="http://schemas.openxmlformats.org/presentationml/2006/ole">
            <p:oleObj spid="_x0000_s428035" name="Gráfico" r:id="rId4" imgW="11677557" imgH="7915368" progId="Excel.Sheet.8">
              <p:embed/>
            </p:oleObj>
          </a:graphicData>
        </a:graphic>
      </p:graphicFrame>
      <p:sp>
        <p:nvSpPr>
          <p:cNvPr id="428036" name="Line 4"/>
          <p:cNvSpPr>
            <a:spLocks noChangeShapeType="1"/>
          </p:cNvSpPr>
          <p:nvPr/>
        </p:nvSpPr>
        <p:spPr bwMode="auto">
          <a:xfrm flipV="1">
            <a:off x="6300788" y="1844675"/>
            <a:ext cx="0" cy="3602038"/>
          </a:xfrm>
          <a:prstGeom prst="line">
            <a:avLst/>
          </a:prstGeom>
          <a:noFill/>
          <a:ln w="28575">
            <a:solidFill>
              <a:srgbClr val="9933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8037" name="Text Box 5"/>
          <p:cNvSpPr txBox="1">
            <a:spLocks noChangeArrowheads="1"/>
          </p:cNvSpPr>
          <p:nvPr/>
        </p:nvSpPr>
        <p:spPr bwMode="auto">
          <a:xfrm>
            <a:off x="5580063" y="1557338"/>
            <a:ext cx="1439862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b="1"/>
              <a:t>FINAL PIT</a:t>
            </a:r>
            <a:endParaRPr lang="es-ES" b="1"/>
          </a:p>
        </p:txBody>
      </p:sp>
      <p:sp>
        <p:nvSpPr>
          <p:cNvPr id="428038" name="Text Box 6"/>
          <p:cNvSpPr txBox="1">
            <a:spLocks noChangeArrowheads="1"/>
          </p:cNvSpPr>
          <p:nvPr/>
        </p:nvSpPr>
        <p:spPr bwMode="auto">
          <a:xfrm>
            <a:off x="395288" y="6092825"/>
            <a:ext cx="8353425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1400" b="1"/>
              <a:t>Vertical behavior of the resource (Cut-off 0.4%), Bench grade of mineral resource</a:t>
            </a:r>
            <a:endParaRPr lang="es-ES" sz="1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8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8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8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8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8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28035" grpId="0"/>
      <p:bldP spid="428036" grpId="0" animBg="1"/>
      <p:bldP spid="4280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D4219-55BC-4EC2-B791-0318F0804A26}" type="slidenum">
              <a:rPr lang="en-GB"/>
              <a:pPr/>
              <a:t>28</a:t>
            </a:fld>
            <a:endParaRPr lang="en-GB"/>
          </a:p>
        </p:txBody>
      </p:sp>
      <p:sp>
        <p:nvSpPr>
          <p:cNvPr id="438280" name="Text Box 8"/>
          <p:cNvSpPr txBox="1">
            <a:spLocks noChangeArrowheads="1"/>
          </p:cNvSpPr>
          <p:nvPr/>
        </p:nvSpPr>
        <p:spPr bwMode="auto">
          <a:xfrm>
            <a:off x="4356100" y="4652963"/>
            <a:ext cx="1439863" cy="2444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1000" b="1"/>
              <a:t>Other Campaigns</a:t>
            </a:r>
            <a:endParaRPr lang="es-ES" sz="1000" b="1"/>
          </a:p>
        </p:txBody>
      </p:sp>
      <p:grpSp>
        <p:nvGrpSpPr>
          <p:cNvPr id="438286" name="Group 14"/>
          <p:cNvGrpSpPr>
            <a:grpSpLocks/>
          </p:cNvGrpSpPr>
          <p:nvPr/>
        </p:nvGrpSpPr>
        <p:grpSpPr bwMode="auto">
          <a:xfrm>
            <a:off x="34925" y="1341438"/>
            <a:ext cx="4179888" cy="5256212"/>
            <a:chOff x="87" y="845"/>
            <a:chExt cx="2633" cy="3311"/>
          </a:xfrm>
        </p:grpSpPr>
        <p:pic>
          <p:nvPicPr>
            <p:cNvPr id="4382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7" y="845"/>
              <a:ext cx="2633" cy="3311"/>
            </a:xfrm>
            <a:prstGeom prst="rect">
              <a:avLst/>
            </a:prstGeom>
            <a:noFill/>
            <a:ln w="38100" cmpd="dbl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pic>
          <p:nvPicPr>
            <p:cNvPr id="43827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902" t="84729" r="53490" b="7463"/>
            <a:stretch>
              <a:fillRect/>
            </a:stretch>
          </p:blipFill>
          <p:spPr bwMode="auto">
            <a:xfrm>
              <a:off x="144" y="3588"/>
              <a:ext cx="1590" cy="44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438285" name="Freeform 13"/>
            <p:cNvSpPr>
              <a:spLocks/>
            </p:cNvSpPr>
            <p:nvPr/>
          </p:nvSpPr>
          <p:spPr bwMode="auto">
            <a:xfrm>
              <a:off x="158" y="1026"/>
              <a:ext cx="2132" cy="3130"/>
            </a:xfrm>
            <a:custGeom>
              <a:avLst/>
              <a:gdLst/>
              <a:ahLst/>
              <a:cxnLst>
                <a:cxn ang="0">
                  <a:pos x="63" y="22"/>
                </a:cxn>
                <a:cxn ang="0">
                  <a:pos x="95" y="41"/>
                </a:cxn>
                <a:cxn ang="0">
                  <a:pos x="161" y="114"/>
                </a:cxn>
                <a:cxn ang="0">
                  <a:pos x="234" y="193"/>
                </a:cxn>
                <a:cxn ang="0">
                  <a:pos x="323" y="263"/>
                </a:cxn>
                <a:cxn ang="0">
                  <a:pos x="358" y="361"/>
                </a:cxn>
                <a:cxn ang="0">
                  <a:pos x="418" y="386"/>
                </a:cxn>
                <a:cxn ang="0">
                  <a:pos x="582" y="468"/>
                </a:cxn>
                <a:cxn ang="0">
                  <a:pos x="598" y="478"/>
                </a:cxn>
                <a:cxn ang="0">
                  <a:pos x="690" y="528"/>
                </a:cxn>
                <a:cxn ang="0">
                  <a:pos x="782" y="576"/>
                </a:cxn>
                <a:cxn ang="0">
                  <a:pos x="826" y="674"/>
                </a:cxn>
                <a:cxn ang="0">
                  <a:pos x="848" y="731"/>
                </a:cxn>
                <a:cxn ang="0">
                  <a:pos x="889" y="804"/>
                </a:cxn>
                <a:cxn ang="0">
                  <a:pos x="953" y="861"/>
                </a:cxn>
                <a:cxn ang="0">
                  <a:pos x="997" y="921"/>
                </a:cxn>
                <a:cxn ang="0">
                  <a:pos x="1158" y="1066"/>
                </a:cxn>
                <a:cxn ang="0">
                  <a:pos x="1263" y="1161"/>
                </a:cxn>
                <a:cxn ang="0">
                  <a:pos x="1329" y="1234"/>
                </a:cxn>
                <a:cxn ang="0">
                  <a:pos x="1392" y="1285"/>
                </a:cxn>
                <a:cxn ang="0">
                  <a:pos x="1446" y="1332"/>
                </a:cxn>
                <a:cxn ang="0">
                  <a:pos x="1497" y="1392"/>
                </a:cxn>
                <a:cxn ang="0">
                  <a:pos x="1576" y="1475"/>
                </a:cxn>
                <a:cxn ang="0">
                  <a:pos x="1636" y="1544"/>
                </a:cxn>
                <a:cxn ang="0">
                  <a:pos x="1690" y="1617"/>
                </a:cxn>
                <a:cxn ang="0">
                  <a:pos x="1744" y="1699"/>
                </a:cxn>
                <a:cxn ang="0">
                  <a:pos x="1810" y="1810"/>
                </a:cxn>
                <a:cxn ang="0">
                  <a:pos x="1858" y="1896"/>
                </a:cxn>
                <a:cxn ang="0">
                  <a:pos x="1889" y="1953"/>
                </a:cxn>
                <a:cxn ang="0">
                  <a:pos x="1921" y="2025"/>
                </a:cxn>
                <a:cxn ang="0">
                  <a:pos x="2000" y="2149"/>
                </a:cxn>
                <a:cxn ang="0">
                  <a:pos x="2013" y="2161"/>
                </a:cxn>
                <a:cxn ang="0">
                  <a:pos x="2048" y="2256"/>
                </a:cxn>
                <a:cxn ang="0">
                  <a:pos x="2101" y="2494"/>
                </a:cxn>
                <a:cxn ang="0">
                  <a:pos x="2124" y="2627"/>
                </a:cxn>
                <a:cxn ang="0">
                  <a:pos x="2120" y="2794"/>
                </a:cxn>
                <a:cxn ang="0">
                  <a:pos x="2136" y="3025"/>
                </a:cxn>
              </a:cxnLst>
              <a:rect l="0" t="0" r="r" b="b"/>
              <a:pathLst>
                <a:path w="2146" h="3044">
                  <a:moveTo>
                    <a:pt x="0" y="0"/>
                  </a:moveTo>
                  <a:cubicBezTo>
                    <a:pt x="40" y="13"/>
                    <a:pt x="11" y="16"/>
                    <a:pt x="63" y="22"/>
                  </a:cubicBezTo>
                  <a:cubicBezTo>
                    <a:pt x="68" y="26"/>
                    <a:pt x="71" y="32"/>
                    <a:pt x="76" y="35"/>
                  </a:cubicBezTo>
                  <a:cubicBezTo>
                    <a:pt x="82" y="38"/>
                    <a:pt x="95" y="41"/>
                    <a:pt x="95" y="41"/>
                  </a:cubicBezTo>
                  <a:cubicBezTo>
                    <a:pt x="102" y="64"/>
                    <a:pt x="106" y="67"/>
                    <a:pt x="130" y="73"/>
                  </a:cubicBezTo>
                  <a:cubicBezTo>
                    <a:pt x="140" y="88"/>
                    <a:pt x="152" y="99"/>
                    <a:pt x="161" y="114"/>
                  </a:cubicBezTo>
                  <a:cubicBezTo>
                    <a:pt x="164" y="134"/>
                    <a:pt x="169" y="155"/>
                    <a:pt x="190" y="161"/>
                  </a:cubicBezTo>
                  <a:cubicBezTo>
                    <a:pt x="199" y="176"/>
                    <a:pt x="217" y="187"/>
                    <a:pt x="234" y="193"/>
                  </a:cubicBezTo>
                  <a:cubicBezTo>
                    <a:pt x="244" y="209"/>
                    <a:pt x="260" y="209"/>
                    <a:pt x="278" y="212"/>
                  </a:cubicBezTo>
                  <a:cubicBezTo>
                    <a:pt x="301" y="226"/>
                    <a:pt x="315" y="236"/>
                    <a:pt x="323" y="263"/>
                  </a:cubicBezTo>
                  <a:cubicBezTo>
                    <a:pt x="326" y="292"/>
                    <a:pt x="332" y="318"/>
                    <a:pt x="345" y="345"/>
                  </a:cubicBezTo>
                  <a:cubicBezTo>
                    <a:pt x="347" y="348"/>
                    <a:pt x="354" y="359"/>
                    <a:pt x="358" y="361"/>
                  </a:cubicBezTo>
                  <a:cubicBezTo>
                    <a:pt x="364" y="364"/>
                    <a:pt x="377" y="367"/>
                    <a:pt x="377" y="367"/>
                  </a:cubicBezTo>
                  <a:cubicBezTo>
                    <a:pt x="390" y="376"/>
                    <a:pt x="405" y="378"/>
                    <a:pt x="418" y="386"/>
                  </a:cubicBezTo>
                  <a:cubicBezTo>
                    <a:pt x="441" y="421"/>
                    <a:pt x="471" y="436"/>
                    <a:pt x="513" y="443"/>
                  </a:cubicBezTo>
                  <a:cubicBezTo>
                    <a:pt x="537" y="451"/>
                    <a:pt x="556" y="463"/>
                    <a:pt x="582" y="468"/>
                  </a:cubicBezTo>
                  <a:cubicBezTo>
                    <a:pt x="584" y="470"/>
                    <a:pt x="586" y="473"/>
                    <a:pt x="589" y="475"/>
                  </a:cubicBezTo>
                  <a:cubicBezTo>
                    <a:pt x="592" y="477"/>
                    <a:pt x="596" y="476"/>
                    <a:pt x="598" y="478"/>
                  </a:cubicBezTo>
                  <a:cubicBezTo>
                    <a:pt x="608" y="486"/>
                    <a:pt x="623" y="513"/>
                    <a:pt x="633" y="519"/>
                  </a:cubicBezTo>
                  <a:cubicBezTo>
                    <a:pt x="646" y="527"/>
                    <a:pt x="680" y="527"/>
                    <a:pt x="690" y="528"/>
                  </a:cubicBezTo>
                  <a:cubicBezTo>
                    <a:pt x="704" y="534"/>
                    <a:pt x="719" y="536"/>
                    <a:pt x="734" y="541"/>
                  </a:cubicBezTo>
                  <a:cubicBezTo>
                    <a:pt x="744" y="557"/>
                    <a:pt x="765" y="566"/>
                    <a:pt x="782" y="576"/>
                  </a:cubicBezTo>
                  <a:cubicBezTo>
                    <a:pt x="785" y="596"/>
                    <a:pt x="785" y="643"/>
                    <a:pt x="804" y="649"/>
                  </a:cubicBezTo>
                  <a:cubicBezTo>
                    <a:pt x="815" y="657"/>
                    <a:pt x="815" y="665"/>
                    <a:pt x="826" y="674"/>
                  </a:cubicBezTo>
                  <a:cubicBezTo>
                    <a:pt x="830" y="685"/>
                    <a:pt x="830" y="691"/>
                    <a:pt x="839" y="699"/>
                  </a:cubicBezTo>
                  <a:cubicBezTo>
                    <a:pt x="842" y="710"/>
                    <a:pt x="843" y="721"/>
                    <a:pt x="848" y="731"/>
                  </a:cubicBezTo>
                  <a:cubicBezTo>
                    <a:pt x="851" y="738"/>
                    <a:pt x="861" y="750"/>
                    <a:pt x="861" y="750"/>
                  </a:cubicBezTo>
                  <a:cubicBezTo>
                    <a:pt x="868" y="772"/>
                    <a:pt x="874" y="787"/>
                    <a:pt x="889" y="804"/>
                  </a:cubicBezTo>
                  <a:cubicBezTo>
                    <a:pt x="895" y="821"/>
                    <a:pt x="910" y="836"/>
                    <a:pt x="927" y="842"/>
                  </a:cubicBezTo>
                  <a:cubicBezTo>
                    <a:pt x="937" y="851"/>
                    <a:pt x="941" y="857"/>
                    <a:pt x="953" y="861"/>
                  </a:cubicBezTo>
                  <a:cubicBezTo>
                    <a:pt x="958" y="877"/>
                    <a:pt x="959" y="897"/>
                    <a:pt x="975" y="902"/>
                  </a:cubicBezTo>
                  <a:cubicBezTo>
                    <a:pt x="982" y="913"/>
                    <a:pt x="984" y="917"/>
                    <a:pt x="997" y="921"/>
                  </a:cubicBezTo>
                  <a:cubicBezTo>
                    <a:pt x="1013" y="945"/>
                    <a:pt x="1027" y="988"/>
                    <a:pt x="1057" y="997"/>
                  </a:cubicBezTo>
                  <a:cubicBezTo>
                    <a:pt x="1091" y="1020"/>
                    <a:pt x="1118" y="1053"/>
                    <a:pt x="1158" y="1066"/>
                  </a:cubicBezTo>
                  <a:cubicBezTo>
                    <a:pt x="1183" y="1091"/>
                    <a:pt x="1204" y="1117"/>
                    <a:pt x="1234" y="1136"/>
                  </a:cubicBezTo>
                  <a:cubicBezTo>
                    <a:pt x="1247" y="1144"/>
                    <a:pt x="1248" y="1157"/>
                    <a:pt x="1263" y="1161"/>
                  </a:cubicBezTo>
                  <a:cubicBezTo>
                    <a:pt x="1274" y="1176"/>
                    <a:pt x="1283" y="1185"/>
                    <a:pt x="1298" y="1196"/>
                  </a:cubicBezTo>
                  <a:cubicBezTo>
                    <a:pt x="1303" y="1214"/>
                    <a:pt x="1314" y="1224"/>
                    <a:pt x="1329" y="1234"/>
                  </a:cubicBezTo>
                  <a:cubicBezTo>
                    <a:pt x="1340" y="1252"/>
                    <a:pt x="1356" y="1269"/>
                    <a:pt x="1377" y="1275"/>
                  </a:cubicBezTo>
                  <a:cubicBezTo>
                    <a:pt x="1397" y="1298"/>
                    <a:pt x="1368" y="1267"/>
                    <a:pt x="1392" y="1285"/>
                  </a:cubicBezTo>
                  <a:cubicBezTo>
                    <a:pt x="1405" y="1295"/>
                    <a:pt x="1408" y="1308"/>
                    <a:pt x="1424" y="1313"/>
                  </a:cubicBezTo>
                  <a:cubicBezTo>
                    <a:pt x="1431" y="1324"/>
                    <a:pt x="1434" y="1328"/>
                    <a:pt x="1446" y="1332"/>
                  </a:cubicBezTo>
                  <a:cubicBezTo>
                    <a:pt x="1459" y="1345"/>
                    <a:pt x="1465" y="1351"/>
                    <a:pt x="1481" y="1358"/>
                  </a:cubicBezTo>
                  <a:cubicBezTo>
                    <a:pt x="1484" y="1376"/>
                    <a:pt x="1482" y="1383"/>
                    <a:pt x="1497" y="1392"/>
                  </a:cubicBezTo>
                  <a:cubicBezTo>
                    <a:pt x="1506" y="1407"/>
                    <a:pt x="1521" y="1416"/>
                    <a:pt x="1532" y="1430"/>
                  </a:cubicBezTo>
                  <a:cubicBezTo>
                    <a:pt x="1546" y="1448"/>
                    <a:pt x="1553" y="1467"/>
                    <a:pt x="1576" y="1475"/>
                  </a:cubicBezTo>
                  <a:cubicBezTo>
                    <a:pt x="1591" y="1503"/>
                    <a:pt x="1581" y="1495"/>
                    <a:pt x="1598" y="1506"/>
                  </a:cubicBezTo>
                  <a:cubicBezTo>
                    <a:pt x="1607" y="1521"/>
                    <a:pt x="1621" y="1534"/>
                    <a:pt x="1636" y="1544"/>
                  </a:cubicBezTo>
                  <a:cubicBezTo>
                    <a:pt x="1639" y="1558"/>
                    <a:pt x="1647" y="1571"/>
                    <a:pt x="1661" y="1576"/>
                  </a:cubicBezTo>
                  <a:cubicBezTo>
                    <a:pt x="1675" y="1588"/>
                    <a:pt x="1680" y="1602"/>
                    <a:pt x="1690" y="1617"/>
                  </a:cubicBezTo>
                  <a:cubicBezTo>
                    <a:pt x="1698" y="1641"/>
                    <a:pt x="1705" y="1660"/>
                    <a:pt x="1728" y="1674"/>
                  </a:cubicBezTo>
                  <a:cubicBezTo>
                    <a:pt x="1731" y="1685"/>
                    <a:pt x="1735" y="1691"/>
                    <a:pt x="1744" y="1699"/>
                  </a:cubicBezTo>
                  <a:cubicBezTo>
                    <a:pt x="1753" y="1728"/>
                    <a:pt x="1759" y="1761"/>
                    <a:pt x="1785" y="1779"/>
                  </a:cubicBezTo>
                  <a:cubicBezTo>
                    <a:pt x="1793" y="1790"/>
                    <a:pt x="1802" y="1799"/>
                    <a:pt x="1810" y="1810"/>
                  </a:cubicBezTo>
                  <a:cubicBezTo>
                    <a:pt x="1815" y="1826"/>
                    <a:pt x="1826" y="1837"/>
                    <a:pt x="1839" y="1848"/>
                  </a:cubicBezTo>
                  <a:cubicBezTo>
                    <a:pt x="1844" y="1865"/>
                    <a:pt x="1848" y="1881"/>
                    <a:pt x="1858" y="1896"/>
                  </a:cubicBezTo>
                  <a:cubicBezTo>
                    <a:pt x="1861" y="1909"/>
                    <a:pt x="1866" y="1916"/>
                    <a:pt x="1874" y="1927"/>
                  </a:cubicBezTo>
                  <a:cubicBezTo>
                    <a:pt x="1877" y="1938"/>
                    <a:pt x="1882" y="1944"/>
                    <a:pt x="1889" y="1953"/>
                  </a:cubicBezTo>
                  <a:cubicBezTo>
                    <a:pt x="1893" y="1969"/>
                    <a:pt x="1902" y="1979"/>
                    <a:pt x="1908" y="1994"/>
                  </a:cubicBezTo>
                  <a:cubicBezTo>
                    <a:pt x="1922" y="2028"/>
                    <a:pt x="1908" y="2006"/>
                    <a:pt x="1921" y="2025"/>
                  </a:cubicBezTo>
                  <a:cubicBezTo>
                    <a:pt x="1928" y="2048"/>
                    <a:pt x="1927" y="2084"/>
                    <a:pt x="1953" y="2092"/>
                  </a:cubicBezTo>
                  <a:cubicBezTo>
                    <a:pt x="1967" y="2113"/>
                    <a:pt x="1984" y="2130"/>
                    <a:pt x="2000" y="2149"/>
                  </a:cubicBezTo>
                  <a:cubicBezTo>
                    <a:pt x="2001" y="2152"/>
                    <a:pt x="2001" y="2156"/>
                    <a:pt x="2003" y="2158"/>
                  </a:cubicBezTo>
                  <a:cubicBezTo>
                    <a:pt x="2006" y="2160"/>
                    <a:pt x="2011" y="2158"/>
                    <a:pt x="2013" y="2161"/>
                  </a:cubicBezTo>
                  <a:cubicBezTo>
                    <a:pt x="2022" y="2173"/>
                    <a:pt x="2020" y="2187"/>
                    <a:pt x="2029" y="2199"/>
                  </a:cubicBezTo>
                  <a:cubicBezTo>
                    <a:pt x="2035" y="2218"/>
                    <a:pt x="2043" y="2236"/>
                    <a:pt x="2048" y="2256"/>
                  </a:cubicBezTo>
                  <a:cubicBezTo>
                    <a:pt x="2052" y="2288"/>
                    <a:pt x="2055" y="2328"/>
                    <a:pt x="2067" y="2358"/>
                  </a:cubicBezTo>
                  <a:cubicBezTo>
                    <a:pt x="2074" y="2403"/>
                    <a:pt x="2088" y="2450"/>
                    <a:pt x="2101" y="2494"/>
                  </a:cubicBezTo>
                  <a:cubicBezTo>
                    <a:pt x="2103" y="2529"/>
                    <a:pt x="2097" y="2550"/>
                    <a:pt x="2114" y="2576"/>
                  </a:cubicBezTo>
                  <a:cubicBezTo>
                    <a:pt x="2119" y="2593"/>
                    <a:pt x="2121" y="2609"/>
                    <a:pt x="2124" y="2627"/>
                  </a:cubicBezTo>
                  <a:cubicBezTo>
                    <a:pt x="2126" y="2675"/>
                    <a:pt x="2130" y="2713"/>
                    <a:pt x="2133" y="2760"/>
                  </a:cubicBezTo>
                  <a:cubicBezTo>
                    <a:pt x="2130" y="2780"/>
                    <a:pt x="2130" y="2781"/>
                    <a:pt x="2120" y="2794"/>
                  </a:cubicBezTo>
                  <a:cubicBezTo>
                    <a:pt x="2115" y="2800"/>
                    <a:pt x="2108" y="2813"/>
                    <a:pt x="2108" y="2813"/>
                  </a:cubicBezTo>
                  <a:cubicBezTo>
                    <a:pt x="2109" y="2866"/>
                    <a:pt x="2096" y="2972"/>
                    <a:pt x="2136" y="3025"/>
                  </a:cubicBezTo>
                  <a:cubicBezTo>
                    <a:pt x="2138" y="3032"/>
                    <a:pt x="2146" y="3044"/>
                    <a:pt x="2146" y="3044"/>
                  </a:cubicBezTo>
                </a:path>
              </a:pathLst>
            </a:custGeom>
            <a:noFill/>
            <a:ln w="952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8287" name="Text Box 15"/>
          <p:cNvSpPr txBox="1">
            <a:spLocks noChangeArrowheads="1"/>
          </p:cNvSpPr>
          <p:nvPr/>
        </p:nvSpPr>
        <p:spPr bwMode="auto">
          <a:xfrm>
            <a:off x="4827588" y="1319213"/>
            <a:ext cx="3570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CL" sz="2400" b="1">
                <a:solidFill>
                  <a:schemeClr val="accent1"/>
                </a:solidFill>
              </a:rPr>
              <a:t>DRILLING CAMPAIGNS</a:t>
            </a:r>
            <a:endParaRPr lang="en-US" sz="2400" b="1">
              <a:solidFill>
                <a:schemeClr val="accent1"/>
              </a:solidFill>
            </a:endParaRPr>
          </a:p>
        </p:txBody>
      </p:sp>
      <p:graphicFrame>
        <p:nvGraphicFramePr>
          <p:cNvPr id="438958" name="Group 686"/>
          <p:cNvGraphicFramePr>
            <a:graphicFrameLocks noGrp="1"/>
          </p:cNvGraphicFramePr>
          <p:nvPr>
            <p:ph/>
          </p:nvPr>
        </p:nvGraphicFramePr>
        <p:xfrm>
          <a:off x="4284663" y="1773238"/>
          <a:ext cx="4824412" cy="2808289"/>
        </p:xfrm>
        <a:graphic>
          <a:graphicData uri="http://schemas.openxmlformats.org/drawingml/2006/table">
            <a:tbl>
              <a:tblPr/>
              <a:tblGrid>
                <a:gridCol w="1223962"/>
                <a:gridCol w="792163"/>
                <a:gridCol w="571500"/>
                <a:gridCol w="579437"/>
                <a:gridCol w="504825"/>
                <a:gridCol w="1152525"/>
              </a:tblGrid>
              <a:tr h="4032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COMPANY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CAMPAING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YEAR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#DRILL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TYPE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LENGTH (m)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SPCC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SP70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1970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31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DDH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4,230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Minero Perú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MP72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1972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83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DDH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15,328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Minera Quellaveco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MQ93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40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DDH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5,739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Minera Quellaveco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MQ96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142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DDH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38,368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AAE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AAQ2007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DDH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9,466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AAQSA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AAQ2008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RC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5,569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AAQSA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AAQ2009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86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RC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12,311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424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91,011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38960" name="Group 688"/>
          <p:cNvGraphicFramePr>
            <a:graphicFrameLocks noGrp="1"/>
          </p:cNvGraphicFramePr>
          <p:nvPr/>
        </p:nvGraphicFramePr>
        <p:xfrm>
          <a:off x="4284663" y="5130800"/>
          <a:ext cx="4824412" cy="1108075"/>
        </p:xfrm>
        <a:graphic>
          <a:graphicData uri="http://schemas.openxmlformats.org/drawingml/2006/table">
            <a:tbl>
              <a:tblPr/>
              <a:tblGrid>
                <a:gridCol w="1223962"/>
                <a:gridCol w="792163"/>
                <a:gridCol w="576262"/>
                <a:gridCol w="574675"/>
                <a:gridCol w="504825"/>
                <a:gridCol w="1152525"/>
              </a:tblGrid>
              <a:tr h="3460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COMPANY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CAMPAING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YEAR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#DRILL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TYPE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LENGTH (m)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Northern Perú &amp; 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NP47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1947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112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Churn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15,593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Minera Quellaveco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RP99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DDH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1,970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Minera Quellaveco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Adit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1993 y 1996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Adit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1,744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3CF5-E9AA-48A2-8EB5-884F5E96AB40}" type="slidenum">
              <a:rPr lang="en-GB"/>
              <a:pPr/>
              <a:t>29</a:t>
            </a:fld>
            <a:endParaRPr lang="en-GB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5.0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HIDROGEOLOGY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37A6-6C64-4290-8594-936E880FAB8B}" type="slidenum">
              <a:rPr lang="en-GB"/>
              <a:pPr/>
              <a:t>3</a:t>
            </a:fld>
            <a:endParaRPr lang="en-GB"/>
          </a:p>
        </p:txBody>
      </p:sp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1.0</a:t>
            </a:r>
            <a:br>
              <a:rPr lang="en-GB"/>
            </a:br>
            <a:r>
              <a:rPr lang="en-GB"/>
              <a:t>LOCATION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7657-CBE2-4CEF-B965-AAE954DE809E}" type="slidenum">
              <a:rPr lang="en-GB"/>
              <a:pPr/>
              <a:t>30</a:t>
            </a:fld>
            <a:endParaRPr lang="en-GB"/>
          </a:p>
        </p:txBody>
      </p:sp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1357313"/>
            <a:ext cx="5592762" cy="776287"/>
          </a:xfrm>
        </p:spPr>
        <p:txBody>
          <a:bodyPr/>
          <a:lstStyle/>
          <a:p>
            <a:pPr algn="ctr"/>
            <a:r>
              <a:rPr lang="es-PE" sz="1600" b="0"/>
              <a:t>Hydrogeology</a:t>
            </a:r>
            <a:endParaRPr lang="es-ES" sz="1600" b="0"/>
          </a:p>
        </p:txBody>
      </p:sp>
      <p:pic>
        <p:nvPicPr>
          <p:cNvPr id="4618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157288"/>
            <a:ext cx="4389437" cy="5327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461828" name="Text Box 4"/>
          <p:cNvSpPr txBox="1">
            <a:spLocks noChangeArrowheads="1"/>
          </p:cNvSpPr>
          <p:nvPr/>
        </p:nvSpPr>
        <p:spPr bwMode="auto">
          <a:xfrm>
            <a:off x="1042988" y="1773238"/>
            <a:ext cx="360362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1400" b="1">
                <a:solidFill>
                  <a:srgbClr val="000000"/>
                </a:solidFill>
              </a:rPr>
              <a:t>A</a:t>
            </a:r>
            <a:endParaRPr lang="es-ES" sz="1400" b="1">
              <a:solidFill>
                <a:srgbClr val="000000"/>
              </a:solidFill>
            </a:endParaRPr>
          </a:p>
        </p:txBody>
      </p:sp>
      <p:sp>
        <p:nvSpPr>
          <p:cNvPr id="461829" name="Text Box 5"/>
          <p:cNvSpPr txBox="1">
            <a:spLocks noChangeArrowheads="1"/>
          </p:cNvSpPr>
          <p:nvPr/>
        </p:nvSpPr>
        <p:spPr bwMode="auto">
          <a:xfrm>
            <a:off x="3995738" y="6021388"/>
            <a:ext cx="504825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1400" b="1">
                <a:solidFill>
                  <a:srgbClr val="000000"/>
                </a:solidFill>
              </a:rPr>
              <a:t>A’</a:t>
            </a:r>
            <a:endParaRPr lang="es-ES" sz="1400" b="1">
              <a:solidFill>
                <a:srgbClr val="000000"/>
              </a:solidFill>
            </a:endParaRPr>
          </a:p>
        </p:txBody>
      </p:sp>
      <p:sp>
        <p:nvSpPr>
          <p:cNvPr id="461830" name="Line 6"/>
          <p:cNvSpPr>
            <a:spLocks noChangeShapeType="1"/>
          </p:cNvSpPr>
          <p:nvPr/>
        </p:nvSpPr>
        <p:spPr bwMode="auto">
          <a:xfrm>
            <a:off x="1331913" y="2133600"/>
            <a:ext cx="2592387" cy="4103688"/>
          </a:xfrm>
          <a:prstGeom prst="line">
            <a:avLst/>
          </a:prstGeom>
          <a:noFill/>
          <a:ln w="19050" cap="rnd">
            <a:solidFill>
              <a:srgbClr val="9933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831" name="Freeform 7"/>
          <p:cNvSpPr>
            <a:spLocks/>
          </p:cNvSpPr>
          <p:nvPr/>
        </p:nvSpPr>
        <p:spPr bwMode="auto">
          <a:xfrm>
            <a:off x="1187450" y="4076700"/>
            <a:ext cx="2952750" cy="374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2" y="19"/>
              </a:cxn>
              <a:cxn ang="0">
                <a:pos x="245" y="43"/>
              </a:cxn>
              <a:cxn ang="0">
                <a:pos x="293" y="57"/>
              </a:cxn>
              <a:cxn ang="0">
                <a:pos x="373" y="109"/>
              </a:cxn>
              <a:cxn ang="0">
                <a:pos x="519" y="137"/>
              </a:cxn>
              <a:cxn ang="0">
                <a:pos x="1076" y="132"/>
              </a:cxn>
              <a:cxn ang="0">
                <a:pos x="1341" y="146"/>
              </a:cxn>
              <a:cxn ang="0">
                <a:pos x="1388" y="170"/>
              </a:cxn>
              <a:cxn ang="0">
                <a:pos x="1473" y="194"/>
              </a:cxn>
              <a:cxn ang="0">
                <a:pos x="1572" y="236"/>
              </a:cxn>
            </a:cxnLst>
            <a:rect l="0" t="0" r="r" b="b"/>
            <a:pathLst>
              <a:path w="1572" h="236">
                <a:moveTo>
                  <a:pt x="0" y="0"/>
                </a:moveTo>
                <a:cubicBezTo>
                  <a:pt x="71" y="8"/>
                  <a:pt x="142" y="8"/>
                  <a:pt x="212" y="19"/>
                </a:cubicBezTo>
                <a:cubicBezTo>
                  <a:pt x="228" y="25"/>
                  <a:pt x="232" y="36"/>
                  <a:pt x="245" y="43"/>
                </a:cubicBezTo>
                <a:cubicBezTo>
                  <a:pt x="286" y="64"/>
                  <a:pt x="238" y="22"/>
                  <a:pt x="293" y="57"/>
                </a:cubicBezTo>
                <a:cubicBezTo>
                  <a:pt x="320" y="75"/>
                  <a:pt x="341" y="97"/>
                  <a:pt x="373" y="109"/>
                </a:cubicBezTo>
                <a:cubicBezTo>
                  <a:pt x="423" y="128"/>
                  <a:pt x="464" y="133"/>
                  <a:pt x="519" y="137"/>
                </a:cubicBezTo>
                <a:cubicBezTo>
                  <a:pt x="701" y="175"/>
                  <a:pt x="891" y="150"/>
                  <a:pt x="1076" y="132"/>
                </a:cubicBezTo>
                <a:cubicBezTo>
                  <a:pt x="1163" y="107"/>
                  <a:pt x="1260" y="108"/>
                  <a:pt x="1341" y="146"/>
                </a:cubicBezTo>
                <a:cubicBezTo>
                  <a:pt x="1354" y="160"/>
                  <a:pt x="1371" y="162"/>
                  <a:pt x="1388" y="170"/>
                </a:cubicBezTo>
                <a:cubicBezTo>
                  <a:pt x="1408" y="193"/>
                  <a:pt x="1444" y="186"/>
                  <a:pt x="1473" y="194"/>
                </a:cubicBezTo>
                <a:cubicBezTo>
                  <a:pt x="1491" y="206"/>
                  <a:pt x="1551" y="236"/>
                  <a:pt x="1572" y="236"/>
                </a:cubicBezTo>
              </a:path>
            </a:pathLst>
          </a:custGeom>
          <a:noFill/>
          <a:ln w="19050" cap="flat" cmpd="sng">
            <a:solidFill>
              <a:srgbClr val="333333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1832" name="Group 8"/>
          <p:cNvGrpSpPr>
            <a:grpSpLocks/>
          </p:cNvGrpSpPr>
          <p:nvPr/>
        </p:nvGrpSpPr>
        <p:grpSpPr bwMode="auto">
          <a:xfrm>
            <a:off x="5292725" y="1484313"/>
            <a:ext cx="2093913" cy="808037"/>
            <a:chOff x="3651" y="2160"/>
            <a:chExt cx="1319" cy="509"/>
          </a:xfrm>
        </p:grpSpPr>
        <p:pic>
          <p:nvPicPr>
            <p:cNvPr id="461833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1" y="2160"/>
              <a:ext cx="1319" cy="39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sp>
          <p:nvSpPr>
            <p:cNvPr id="461834" name="Line 10"/>
            <p:cNvSpPr>
              <a:spLocks noChangeShapeType="1"/>
            </p:cNvSpPr>
            <p:nvPr/>
          </p:nvSpPr>
          <p:spPr bwMode="auto">
            <a:xfrm>
              <a:off x="3721" y="2614"/>
              <a:ext cx="18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35" name="Text Box 11"/>
            <p:cNvSpPr txBox="1">
              <a:spLocks noChangeArrowheads="1"/>
            </p:cNvSpPr>
            <p:nvPr/>
          </p:nvSpPr>
          <p:spPr bwMode="auto">
            <a:xfrm>
              <a:off x="3823" y="2534"/>
              <a:ext cx="590" cy="1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PE" sz="800" b="1">
                  <a:solidFill>
                    <a:srgbClr val="000000"/>
                  </a:solidFill>
                </a:rPr>
                <a:t>Falla Asana</a:t>
              </a:r>
              <a:endParaRPr lang="es-ES" sz="800" b="1">
                <a:solidFill>
                  <a:srgbClr val="000000"/>
                </a:solidFill>
              </a:endParaRPr>
            </a:p>
          </p:txBody>
        </p:sp>
      </p:grpSp>
      <p:sp>
        <p:nvSpPr>
          <p:cNvPr id="461838" name="Text Box 14"/>
          <p:cNvSpPr txBox="1">
            <a:spLocks noChangeArrowheads="1"/>
          </p:cNvSpPr>
          <p:nvPr/>
        </p:nvSpPr>
        <p:spPr bwMode="auto">
          <a:xfrm>
            <a:off x="5148263" y="3357563"/>
            <a:ext cx="3600450" cy="5175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s-ES" sz="1400" b="1"/>
              <a:t>The system does not control the behavior Asana Hydrogeological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6F921-48C7-4281-8414-CC537BA655AD}" type="slidenum">
              <a:rPr lang="en-GB"/>
              <a:pPr/>
              <a:t>31</a:t>
            </a:fld>
            <a:endParaRPr lang="en-GB"/>
          </a:p>
        </p:txBody>
      </p:sp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1357313"/>
            <a:ext cx="3321050" cy="776287"/>
          </a:xfrm>
        </p:spPr>
        <p:txBody>
          <a:bodyPr/>
          <a:lstStyle/>
          <a:p>
            <a:pPr algn="ctr"/>
            <a:r>
              <a:rPr lang="es-PE" sz="1600" b="0"/>
              <a:t>Secction A-A´</a:t>
            </a:r>
            <a:endParaRPr lang="es-ES" sz="1600" b="0"/>
          </a:p>
        </p:txBody>
      </p:sp>
      <p:pic>
        <p:nvPicPr>
          <p:cNvPr id="463875" name="Picture 3"/>
          <p:cNvPicPr>
            <a:picLocks noChangeAspect="1" noChangeArrowheads="1"/>
          </p:cNvPicPr>
          <p:nvPr/>
        </p:nvPicPr>
        <p:blipFill>
          <a:blip r:embed="rId3" cstate="print"/>
          <a:srcRect l="4694" t="19786" r="2687" b="39018"/>
          <a:stretch>
            <a:fillRect/>
          </a:stretch>
        </p:blipFill>
        <p:spPr bwMode="gray">
          <a:xfrm>
            <a:off x="52388" y="1425575"/>
            <a:ext cx="8972550" cy="34575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63876" name="Picture 4"/>
          <p:cNvPicPr>
            <a:picLocks noChangeAspect="1" noChangeArrowheads="1"/>
          </p:cNvPicPr>
          <p:nvPr/>
        </p:nvPicPr>
        <p:blipFill>
          <a:blip r:embed="rId3" cstate="print"/>
          <a:srcRect l="69771" t="63525" r="14011" b="31645"/>
          <a:stretch>
            <a:fillRect/>
          </a:stretch>
        </p:blipFill>
        <p:spPr bwMode="gray">
          <a:xfrm>
            <a:off x="1714500" y="4471988"/>
            <a:ext cx="1397000" cy="360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63877" name="Picture 5"/>
          <p:cNvPicPr>
            <a:picLocks noChangeAspect="1" noChangeArrowheads="1"/>
          </p:cNvPicPr>
          <p:nvPr/>
        </p:nvPicPr>
        <p:blipFill>
          <a:blip r:embed="rId3" cstate="print"/>
          <a:srcRect l="4706" t="74651" r="78496" b="15692"/>
          <a:stretch>
            <a:fillRect/>
          </a:stretch>
        </p:blipFill>
        <p:spPr bwMode="gray">
          <a:xfrm>
            <a:off x="101600" y="4868863"/>
            <a:ext cx="1662113" cy="828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63878" name="Text Box 6"/>
          <p:cNvSpPr txBox="1">
            <a:spLocks noChangeArrowheads="1"/>
          </p:cNvSpPr>
          <p:nvPr/>
        </p:nvSpPr>
        <p:spPr bwMode="gray">
          <a:xfrm>
            <a:off x="39688" y="1225550"/>
            <a:ext cx="285750" cy="2698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54000" tIns="54000" rIns="54000" bIns="54000">
            <a:spAutoFit/>
          </a:bodyPr>
          <a:lstStyle/>
          <a:p>
            <a:pPr algn="ctr"/>
            <a:r>
              <a:rPr lang="es-PE" sz="1000"/>
              <a:t>SE</a:t>
            </a:r>
            <a:endParaRPr lang="es-ES" sz="1000"/>
          </a:p>
        </p:txBody>
      </p:sp>
      <p:sp>
        <p:nvSpPr>
          <p:cNvPr id="463879" name="Text Box 7"/>
          <p:cNvSpPr txBox="1">
            <a:spLocks noChangeArrowheads="1"/>
          </p:cNvSpPr>
          <p:nvPr/>
        </p:nvSpPr>
        <p:spPr bwMode="gray">
          <a:xfrm>
            <a:off x="8728075" y="1193800"/>
            <a:ext cx="330200" cy="2698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54000" tIns="54000" rIns="54000" bIns="54000">
            <a:spAutoFit/>
          </a:bodyPr>
          <a:lstStyle/>
          <a:p>
            <a:pPr algn="ctr"/>
            <a:r>
              <a:rPr lang="es-PE" sz="1000"/>
              <a:t>NW</a:t>
            </a:r>
            <a:endParaRPr lang="es-ES" sz="1000"/>
          </a:p>
        </p:txBody>
      </p:sp>
      <p:sp>
        <p:nvSpPr>
          <p:cNvPr id="463882" name="Text Box 10"/>
          <p:cNvSpPr txBox="1">
            <a:spLocks noChangeArrowheads="1"/>
          </p:cNvSpPr>
          <p:nvPr/>
        </p:nvSpPr>
        <p:spPr bwMode="auto">
          <a:xfrm>
            <a:off x="2411413" y="5229225"/>
            <a:ext cx="4356100" cy="5175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s-ES" sz="1400" b="1"/>
              <a:t>The water level varies from 150m in the upper at 15m in the valley.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FA25-41E6-4EF6-A5C4-78AFC6662A17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636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9144000" cy="537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2857488" y="416462"/>
            <a:ext cx="6143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TYPICAL LEACH CAPPING - GEOLOGICAL TRACKING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FA25-41E6-4EF6-A5C4-78AFC6662A17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610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8763" y="0"/>
            <a:ext cx="6305237" cy="6858000"/>
          </a:xfrm>
          <a:prstGeom prst="rect">
            <a:avLst/>
          </a:prstGeom>
          <a:noFill/>
          <a:ln w="19050">
            <a:solidFill>
              <a:srgbClr val="312626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87AB-6570-4178-BBEC-B22C14954715}" type="slidenum">
              <a:rPr lang="en-GB"/>
              <a:pPr/>
              <a:t>34</a:t>
            </a:fld>
            <a:endParaRPr lang="en-GB"/>
          </a:p>
        </p:txBody>
      </p:sp>
      <p:pic>
        <p:nvPicPr>
          <p:cNvPr id="4904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0813" y="1233488"/>
            <a:ext cx="6329362" cy="5157787"/>
          </a:xfrm>
          <a:prstGeom prst="rect">
            <a:avLst/>
          </a:prstGeom>
          <a:noFill/>
        </p:spPr>
      </p:pic>
      <p:sp>
        <p:nvSpPr>
          <p:cNvPr id="490499" name="Text Box 3"/>
          <p:cNvSpPr txBox="1">
            <a:spLocks noChangeArrowheads="1"/>
          </p:cNvSpPr>
          <p:nvPr/>
        </p:nvSpPr>
        <p:spPr bwMode="gray">
          <a:xfrm>
            <a:off x="3779838" y="5661025"/>
            <a:ext cx="2087562" cy="534988"/>
          </a:xfrm>
          <a:prstGeom prst="rect">
            <a:avLst/>
          </a:prstGeom>
          <a:solidFill>
            <a:schemeClr val="folHlink">
              <a:alpha val="60001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54000" tIns="54000" rIns="54000" bIns="54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E" sz="2800">
                <a:latin typeface="Anglo Sans Medium" pitchFamily="2" charset="0"/>
              </a:rPr>
              <a:t>Thanks</a:t>
            </a:r>
            <a:endParaRPr lang="es-ES" sz="2800">
              <a:latin typeface="Anglo Sans Mediu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26D29-A157-4084-8FA3-E51445E7F78C}" type="slidenum">
              <a:rPr lang="en-GB"/>
              <a:pPr/>
              <a:t>4</a:t>
            </a:fld>
            <a:endParaRPr lang="en-GB"/>
          </a:p>
        </p:txBody>
      </p:sp>
      <p:graphicFrame>
        <p:nvGraphicFramePr>
          <p:cNvPr id="402436" name="Object 2"/>
          <p:cNvGraphicFramePr>
            <a:graphicFrameLocks/>
          </p:cNvGraphicFramePr>
          <p:nvPr/>
        </p:nvGraphicFramePr>
        <p:xfrm>
          <a:off x="1055688" y="2743200"/>
          <a:ext cx="3305175" cy="2133600"/>
        </p:xfrm>
        <a:graphic>
          <a:graphicData uri="http://schemas.openxmlformats.org/presentationml/2006/ole">
            <p:oleObj spid="_x0000_s402436" name="Document" r:id="rId4" imgW="3174840" imgH="1879560" progId="Word.Document.8">
              <p:embed/>
            </p:oleObj>
          </a:graphicData>
        </a:graphic>
      </p:graphicFrame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309688" y="4594225"/>
            <a:ext cx="43624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4413" tIns="7761" rIns="14413" bIns="7761">
            <a:spAutoFit/>
          </a:bodyPr>
          <a:lstStyle/>
          <a:p>
            <a:pPr algn="r" defTabSz="209550" eaLnBrk="0" hangingPunct="0"/>
            <a:endParaRPr lang="en-US" sz="2800" b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r" defTabSz="209550" eaLnBrk="0" hangingPunct="0"/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Quellaveco </a:t>
            </a:r>
          </a:p>
          <a:p>
            <a:pPr algn="r" defTabSz="209550" eaLnBrk="0" hangingPunct="0"/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Lat:  17°06’S</a:t>
            </a:r>
          </a:p>
          <a:p>
            <a:pPr algn="r" defTabSz="209550" eaLnBrk="0" hangingPunct="0"/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Long: 70°37’O</a:t>
            </a:r>
            <a:endParaRPr lang="en-US" sz="2800" b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grpSp>
        <p:nvGrpSpPr>
          <p:cNvPr id="402438" name="Group 4"/>
          <p:cNvGrpSpPr>
            <a:grpSpLocks/>
          </p:cNvGrpSpPr>
          <p:nvPr/>
        </p:nvGrpSpPr>
        <p:grpSpPr bwMode="auto">
          <a:xfrm>
            <a:off x="5486400" y="2817813"/>
            <a:ext cx="2297113" cy="3786187"/>
            <a:chOff x="3744" y="1776"/>
            <a:chExt cx="1568" cy="2384"/>
          </a:xfrm>
        </p:grpSpPr>
        <p:graphicFrame>
          <p:nvGraphicFramePr>
            <p:cNvPr id="402439" name="Object 5"/>
            <p:cNvGraphicFramePr>
              <a:graphicFrameLocks/>
            </p:cNvGraphicFramePr>
            <p:nvPr/>
          </p:nvGraphicFramePr>
          <p:xfrm>
            <a:off x="3744" y="1776"/>
            <a:ext cx="1568" cy="2384"/>
          </p:xfrm>
          <a:graphic>
            <a:graphicData uri="http://schemas.openxmlformats.org/presentationml/2006/ole">
              <p:oleObj spid="_x0000_s402439" name="Clip" r:id="rId5" imgW="2489040" imgH="3784320" progId="">
                <p:embed/>
              </p:oleObj>
            </a:graphicData>
          </a:graphic>
        </p:graphicFrame>
        <p:sp>
          <p:nvSpPr>
            <p:cNvPr id="402440" name="Rectangle 6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4032" y="2688"/>
              <a:ext cx="164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4413" tIns="7761" rIns="14413" bIns="7761">
              <a:spAutoFit/>
            </a:bodyPr>
            <a:lstStyle/>
            <a:p>
              <a:pPr eaLnBrk="0" hangingPunct="0"/>
              <a:r>
                <a:rPr lang="en-US" sz="700" b="1">
                  <a:solidFill>
                    <a:srgbClr val="FF0000"/>
                  </a:solidFill>
                  <a:latin typeface="Marlett" pitchFamily="2" charset="2"/>
                </a:rPr>
                <a:t>n</a:t>
              </a: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5632450" y="4343400"/>
            <a:ext cx="312738" cy="184150"/>
            <a:chOff x="3659" y="2727"/>
            <a:chExt cx="212" cy="116"/>
          </a:xfrm>
        </p:grpSpPr>
        <p:sp>
          <p:nvSpPr>
            <p:cNvPr id="402442" name="Line 11"/>
            <p:cNvSpPr>
              <a:spLocks noChangeShapeType="1"/>
            </p:cNvSpPr>
            <p:nvPr/>
          </p:nvSpPr>
          <p:spPr bwMode="auto">
            <a:xfrm flipV="1">
              <a:off x="3659" y="2735"/>
              <a:ext cx="212" cy="108"/>
            </a:xfrm>
            <a:prstGeom prst="line">
              <a:avLst/>
            </a:prstGeom>
            <a:noFill/>
            <a:ln w="50800" cap="rnd">
              <a:solidFill>
                <a:schemeClr val="bg1"/>
              </a:solidFill>
              <a:round/>
              <a:headEnd/>
              <a:tailEnd type="triangle" w="sm" len="med"/>
            </a:ln>
          </p:spPr>
          <p:txBody>
            <a:bodyPr lIns="13178" tIns="7096" rIns="13178" bIns="7096">
              <a:spAutoFit/>
            </a:bodyPr>
            <a:lstStyle/>
            <a:p>
              <a:endParaRPr lang="en-US"/>
            </a:p>
          </p:txBody>
        </p:sp>
        <p:sp>
          <p:nvSpPr>
            <p:cNvPr id="402443" name="Line 12"/>
            <p:cNvSpPr>
              <a:spLocks noChangeShapeType="1"/>
            </p:cNvSpPr>
            <p:nvPr/>
          </p:nvSpPr>
          <p:spPr bwMode="auto">
            <a:xfrm flipV="1">
              <a:off x="3659" y="2727"/>
              <a:ext cx="212" cy="108"/>
            </a:xfrm>
            <a:prstGeom prst="line">
              <a:avLst/>
            </a:prstGeom>
            <a:noFill/>
            <a:ln w="50800" cap="rnd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 lIns="13178" tIns="7096" rIns="13178" bIns="7096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1446213" y="4191000"/>
            <a:ext cx="312737" cy="184150"/>
            <a:chOff x="1122" y="2999"/>
            <a:chExt cx="212" cy="116"/>
          </a:xfrm>
        </p:grpSpPr>
        <p:sp>
          <p:nvSpPr>
            <p:cNvPr id="402445" name="Line 14"/>
            <p:cNvSpPr>
              <a:spLocks noChangeShapeType="1"/>
            </p:cNvSpPr>
            <p:nvPr/>
          </p:nvSpPr>
          <p:spPr bwMode="auto">
            <a:xfrm flipV="1">
              <a:off x="1122" y="3007"/>
              <a:ext cx="212" cy="108"/>
            </a:xfrm>
            <a:prstGeom prst="line">
              <a:avLst/>
            </a:prstGeom>
            <a:noFill/>
            <a:ln w="50800" cap="rnd">
              <a:solidFill>
                <a:srgbClr val="969696"/>
              </a:solidFill>
              <a:round/>
              <a:headEnd/>
              <a:tailEnd type="triangle" w="sm" len="med"/>
            </a:ln>
          </p:spPr>
          <p:txBody>
            <a:bodyPr lIns="13178" tIns="7096" rIns="13178" bIns="7096">
              <a:spAutoFit/>
            </a:bodyPr>
            <a:lstStyle/>
            <a:p>
              <a:endParaRPr lang="en-US"/>
            </a:p>
          </p:txBody>
        </p:sp>
        <p:sp>
          <p:nvSpPr>
            <p:cNvPr id="402446" name="Line 15"/>
            <p:cNvSpPr>
              <a:spLocks noChangeShapeType="1"/>
            </p:cNvSpPr>
            <p:nvPr/>
          </p:nvSpPr>
          <p:spPr bwMode="auto">
            <a:xfrm flipV="1">
              <a:off x="1122" y="2999"/>
              <a:ext cx="212" cy="108"/>
            </a:xfrm>
            <a:prstGeom prst="line">
              <a:avLst/>
            </a:prstGeom>
            <a:noFill/>
            <a:ln w="50800" cap="rnd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 lIns="13178" tIns="7096" rIns="13178" bIns="7096">
              <a:spAutoFit/>
            </a:bodyPr>
            <a:lstStyle/>
            <a:p>
              <a:endParaRPr lang="en-US"/>
            </a:p>
          </p:txBody>
        </p:sp>
      </p:grp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1008063" y="1220788"/>
            <a:ext cx="6518275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4413" tIns="7761" rIns="14413" bIns="7761">
            <a:spAutoFit/>
          </a:bodyPr>
          <a:lstStyle/>
          <a:p>
            <a:pPr eaLnBrk="0" hangingPunct="0"/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Country: Perú</a:t>
            </a:r>
          </a:p>
          <a:p>
            <a:pPr eaLnBrk="0" hangingPunct="0"/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Region: Moquegua</a:t>
            </a:r>
          </a:p>
          <a:p>
            <a:pPr eaLnBrk="0" hangingPunct="0"/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Province: Mariscal Nieto</a:t>
            </a:r>
          </a:p>
          <a:p>
            <a:pPr eaLnBrk="0" hangingPunct="0"/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District: Torata</a:t>
            </a:r>
          </a:p>
          <a:p>
            <a:pPr eaLnBrk="0" hangingPunct="0"/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Elevation: 3500 - 3800 msnm.</a:t>
            </a:r>
          </a:p>
        </p:txBody>
      </p:sp>
      <p:sp>
        <p:nvSpPr>
          <p:cNvPr id="402448" name="Oval 16"/>
          <p:cNvSpPr>
            <a:spLocks noChangeArrowheads="1"/>
          </p:cNvSpPr>
          <p:nvPr/>
        </p:nvSpPr>
        <p:spPr bwMode="auto">
          <a:xfrm>
            <a:off x="1828800" y="4076700"/>
            <a:ext cx="68263" cy="76200"/>
          </a:xfrm>
          <a:prstGeom prst="ellipse">
            <a:avLst/>
          </a:prstGeom>
          <a:solidFill>
            <a:srgbClr val="FF0000"/>
          </a:solidFill>
          <a:ln w="3175" cap="rnd">
            <a:noFill/>
            <a:round/>
            <a:headEnd/>
            <a:tailEnd/>
          </a:ln>
        </p:spPr>
        <p:txBody>
          <a:bodyPr lIns="13178" tIns="7096" rIns="13178" bIns="7096">
            <a:spAutoFit/>
          </a:bodyPr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9042-0791-4DA2-9DC9-74BE5D78B648}" type="slidenum">
              <a:rPr lang="en-GB"/>
              <a:pPr/>
              <a:t>5</a:t>
            </a:fld>
            <a:endParaRPr lang="en-GB"/>
          </a:p>
        </p:txBody>
      </p:sp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2.0</a:t>
            </a:r>
            <a:br>
              <a:rPr lang="en-GB" dirty="0"/>
            </a:br>
            <a:r>
              <a:rPr lang="en-GB" dirty="0"/>
              <a:t>REGIONAL GEOLOGY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83FEEE9F-0FFB-4504-A719-DA7619E9FAFF}" type="slidenum">
              <a:rPr lang="en-GB"/>
              <a:pPr/>
              <a:t>6</a:t>
            </a:fld>
            <a:endParaRPr lang="en-GB"/>
          </a:p>
        </p:txBody>
      </p:sp>
      <p:sp>
        <p:nvSpPr>
          <p:cNvPr id="406612" name="Rectangle 8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88F4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6530" name="Group 2"/>
          <p:cNvGrpSpPr>
            <a:grpSpLocks/>
          </p:cNvGrpSpPr>
          <p:nvPr/>
        </p:nvGrpSpPr>
        <p:grpSpPr bwMode="auto">
          <a:xfrm>
            <a:off x="100013" y="295275"/>
            <a:ext cx="8994775" cy="6467475"/>
            <a:chOff x="113" y="186"/>
            <a:chExt cx="5666" cy="4074"/>
          </a:xfrm>
        </p:grpSpPr>
        <p:sp>
          <p:nvSpPr>
            <p:cNvPr id="406531" name="Rectangle 3"/>
            <p:cNvSpPr>
              <a:spLocks noChangeArrowheads="1"/>
            </p:cNvSpPr>
            <p:nvPr/>
          </p:nvSpPr>
          <p:spPr bwMode="auto">
            <a:xfrm>
              <a:off x="2824" y="186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92075" tIns="46038" rIns="92075" bIns="46038" anchor="ctr">
              <a:spAutoFit/>
            </a:bodyPr>
            <a:lstStyle/>
            <a:p>
              <a:pPr algn="ctr" eaLnBrk="0" hangingPunct="0"/>
              <a:endParaRPr lang="es-PE" sz="2000" b="1"/>
            </a:p>
          </p:txBody>
        </p:sp>
        <p:grpSp>
          <p:nvGrpSpPr>
            <p:cNvPr id="406532" name="Group 4"/>
            <p:cNvGrpSpPr>
              <a:grpSpLocks/>
            </p:cNvGrpSpPr>
            <p:nvPr/>
          </p:nvGrpSpPr>
          <p:grpSpPr bwMode="auto">
            <a:xfrm>
              <a:off x="113" y="542"/>
              <a:ext cx="3935" cy="3600"/>
              <a:chOff x="677" y="408"/>
              <a:chExt cx="4212" cy="3912"/>
            </a:xfrm>
          </p:grpSpPr>
          <p:pic>
            <p:nvPicPr>
              <p:cNvPr id="406533" name="Picture 5" descr="35-u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492" t="2512" r="1633" b="24886"/>
              <a:stretch>
                <a:fillRect/>
              </a:stretch>
            </p:blipFill>
            <p:spPr bwMode="auto">
              <a:xfrm>
                <a:off x="677" y="408"/>
                <a:ext cx="4212" cy="3912"/>
              </a:xfrm>
              <a:prstGeom prst="rect">
                <a:avLst/>
              </a:prstGeom>
              <a:noFill/>
            </p:spPr>
          </p:pic>
          <p:sp>
            <p:nvSpPr>
              <p:cNvPr id="406534" name="Oval 6"/>
              <p:cNvSpPr>
                <a:spLocks noChangeArrowheads="1"/>
              </p:cNvSpPr>
              <p:nvPr/>
            </p:nvSpPr>
            <p:spPr bwMode="auto">
              <a:xfrm>
                <a:off x="1307" y="1918"/>
                <a:ext cx="79" cy="65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6535" name="Text Box 7"/>
              <p:cNvSpPr txBox="1">
                <a:spLocks noChangeArrowheads="1"/>
              </p:cNvSpPr>
              <p:nvPr/>
            </p:nvSpPr>
            <p:spPr bwMode="auto">
              <a:xfrm>
                <a:off x="1137" y="1947"/>
                <a:ext cx="637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MOQUEGUA</a:t>
                </a:r>
              </a:p>
            </p:txBody>
          </p:sp>
          <p:sp>
            <p:nvSpPr>
              <p:cNvPr id="406536" name="Text Box 8"/>
              <p:cNvSpPr txBox="1">
                <a:spLocks noChangeArrowheads="1"/>
              </p:cNvSpPr>
              <p:nvPr/>
            </p:nvSpPr>
            <p:spPr bwMode="auto">
              <a:xfrm>
                <a:off x="2814" y="659"/>
                <a:ext cx="786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MINA CUAJONE</a:t>
                </a:r>
              </a:p>
            </p:txBody>
          </p:sp>
          <p:sp>
            <p:nvSpPr>
              <p:cNvPr id="406537" name="Oval 9"/>
              <p:cNvSpPr>
                <a:spLocks noChangeArrowheads="1"/>
              </p:cNvSpPr>
              <p:nvPr/>
            </p:nvSpPr>
            <p:spPr bwMode="auto">
              <a:xfrm>
                <a:off x="3087" y="628"/>
                <a:ext cx="73" cy="65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6538" name="Oval 10"/>
              <p:cNvSpPr>
                <a:spLocks noChangeArrowheads="1"/>
              </p:cNvSpPr>
              <p:nvPr/>
            </p:nvSpPr>
            <p:spPr bwMode="auto">
              <a:xfrm>
                <a:off x="3789" y="1181"/>
                <a:ext cx="73" cy="64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6539" name="Text Box 11"/>
              <p:cNvSpPr txBox="1">
                <a:spLocks noChangeArrowheads="1"/>
              </p:cNvSpPr>
              <p:nvPr/>
            </p:nvSpPr>
            <p:spPr bwMode="auto">
              <a:xfrm>
                <a:off x="3374" y="1222"/>
                <a:ext cx="1007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PROY. QUELLAVECO</a:t>
                </a:r>
              </a:p>
            </p:txBody>
          </p:sp>
          <p:sp>
            <p:nvSpPr>
              <p:cNvPr id="406540" name="Oval 12"/>
              <p:cNvSpPr>
                <a:spLocks noChangeArrowheads="1"/>
              </p:cNvSpPr>
              <p:nvPr/>
            </p:nvSpPr>
            <p:spPr bwMode="auto">
              <a:xfrm>
                <a:off x="3855" y="2265"/>
                <a:ext cx="73" cy="65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6541" name="Text Box 13"/>
              <p:cNvSpPr txBox="1">
                <a:spLocks noChangeArrowheads="1"/>
              </p:cNvSpPr>
              <p:nvPr/>
            </p:nvSpPr>
            <p:spPr bwMode="auto">
              <a:xfrm>
                <a:off x="3437" y="2305"/>
                <a:ext cx="905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MINA TOQUEPALA</a:t>
                </a:r>
              </a:p>
            </p:txBody>
          </p:sp>
        </p:grpSp>
        <p:sp>
          <p:nvSpPr>
            <p:cNvPr id="406542" name="AutoShape 14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284" y="1496"/>
              <a:ext cx="389" cy="144"/>
            </a:xfrm>
            <a:prstGeom prst="actionButtonBlank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Qp-m</a:t>
              </a:r>
              <a:endParaRPr lang="es-PE" sz="800"/>
            </a:p>
          </p:txBody>
        </p:sp>
        <p:sp>
          <p:nvSpPr>
            <p:cNvPr id="406543" name="AutoShape 1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284" y="1724"/>
              <a:ext cx="389" cy="144"/>
            </a:xfrm>
            <a:prstGeom prst="actionButtonBlank">
              <a:avLst/>
            </a:prstGeom>
            <a:solidFill>
              <a:srgbClr val="FCFE9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TQ-vba</a:t>
              </a:r>
              <a:endParaRPr lang="es-PE" sz="800"/>
            </a:p>
          </p:txBody>
        </p:sp>
        <p:sp>
          <p:nvSpPr>
            <p:cNvPr id="406544" name="AutoShape 16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284" y="1948"/>
              <a:ext cx="389" cy="144"/>
            </a:xfrm>
            <a:prstGeom prst="actionButtonBlank">
              <a:avLst/>
            </a:prstGeom>
            <a:solidFill>
              <a:srgbClr val="FBFDA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Ts-ca</a:t>
              </a:r>
              <a:endParaRPr lang="es-PE" sz="800"/>
            </a:p>
          </p:txBody>
        </p:sp>
        <p:sp>
          <p:nvSpPr>
            <p:cNvPr id="406545" name="AutoShape 17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284" y="2172"/>
              <a:ext cx="389" cy="144"/>
            </a:xfrm>
            <a:prstGeom prst="actionButtonBlank">
              <a:avLst/>
            </a:prstGeom>
            <a:solidFill>
              <a:srgbClr val="DAB51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Ts-vhu</a:t>
              </a:r>
              <a:endParaRPr lang="es-PE" sz="800"/>
            </a:p>
          </p:txBody>
        </p:sp>
        <p:sp>
          <p:nvSpPr>
            <p:cNvPr id="406546" name="AutoShape 18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284" y="2396"/>
              <a:ext cx="389" cy="144"/>
            </a:xfrm>
            <a:prstGeom prst="actionButtonBlank">
              <a:avLst/>
            </a:prstGeom>
            <a:solidFill>
              <a:srgbClr val="F9FAC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Ts-mos</a:t>
              </a:r>
              <a:endParaRPr lang="es-PE" sz="800"/>
            </a:p>
          </p:txBody>
        </p:sp>
        <p:sp>
          <p:nvSpPr>
            <p:cNvPr id="406547" name="AutoShape 19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284" y="2556"/>
              <a:ext cx="389" cy="144"/>
            </a:xfrm>
            <a:prstGeom prst="actionButtonBlank">
              <a:avLst/>
            </a:prstGeom>
            <a:solidFill>
              <a:srgbClr val="F6EEC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Ts-moi</a:t>
              </a:r>
              <a:endParaRPr lang="es-PE" sz="800"/>
            </a:p>
          </p:txBody>
        </p:sp>
        <p:sp>
          <p:nvSpPr>
            <p:cNvPr id="406548" name="AutoShape 20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284" y="2784"/>
              <a:ext cx="389" cy="144"/>
            </a:xfrm>
            <a:prstGeom prst="actionButtonBlank">
              <a:avLst/>
            </a:prstGeom>
            <a:solidFill>
              <a:srgbClr val="EEF9D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Kti-qt</a:t>
              </a:r>
              <a:endParaRPr lang="es-PE" sz="800"/>
            </a:p>
          </p:txBody>
        </p:sp>
        <p:sp>
          <p:nvSpPr>
            <p:cNvPr id="406549" name="AutoShape 21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284" y="2948"/>
              <a:ext cx="389" cy="144"/>
            </a:xfrm>
            <a:prstGeom prst="actionButtonBlank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Kti-qy</a:t>
              </a:r>
              <a:endParaRPr lang="es-PE" sz="800"/>
            </a:p>
          </p:txBody>
        </p:sp>
        <p:sp>
          <p:nvSpPr>
            <p:cNvPr id="406550" name="AutoShape 22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284" y="3112"/>
              <a:ext cx="389" cy="144"/>
            </a:xfrm>
            <a:prstGeom prst="actionButtonBlank">
              <a:avLst/>
            </a:prstGeom>
            <a:solidFill>
              <a:srgbClr val="CAF4D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Kti-qsa</a:t>
              </a:r>
              <a:endParaRPr lang="es-PE" sz="800"/>
            </a:p>
          </p:txBody>
        </p:sp>
        <p:sp>
          <p:nvSpPr>
            <p:cNvPr id="406551" name="AutoShape 23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284" y="3272"/>
              <a:ext cx="389" cy="144"/>
            </a:xfrm>
            <a:prstGeom prst="actionButtonBlank">
              <a:avLst/>
            </a:prstGeom>
            <a:solidFill>
              <a:srgbClr val="AEEEB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Kti-qst</a:t>
              </a:r>
              <a:endParaRPr lang="es-PE" sz="800"/>
            </a:p>
          </p:txBody>
        </p:sp>
        <p:sp>
          <p:nvSpPr>
            <p:cNvPr id="406552" name="AutoShape 24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284" y="3432"/>
              <a:ext cx="389" cy="144"/>
            </a:xfrm>
            <a:prstGeom prst="actionButtonBlank">
              <a:avLst/>
            </a:prstGeom>
            <a:solidFill>
              <a:srgbClr val="A3D38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Kti-qp</a:t>
              </a:r>
              <a:endParaRPr lang="es-PE" sz="800"/>
            </a:p>
          </p:txBody>
        </p:sp>
        <p:sp>
          <p:nvSpPr>
            <p:cNvPr id="406553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284" y="3660"/>
              <a:ext cx="389" cy="144"/>
            </a:xfrm>
            <a:prstGeom prst="actionButtonBlank">
              <a:avLst/>
            </a:prstGeom>
            <a:solidFill>
              <a:srgbClr val="CDF5D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Kti-vpa</a:t>
              </a:r>
              <a:endParaRPr lang="es-PE" sz="800"/>
            </a:p>
          </p:txBody>
        </p:sp>
        <p:sp>
          <p:nvSpPr>
            <p:cNvPr id="406554" name="AutoShape 26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284" y="3888"/>
              <a:ext cx="389" cy="144"/>
            </a:xfrm>
            <a:prstGeom prst="actionButtonBlank">
              <a:avLst/>
            </a:prstGeom>
            <a:solidFill>
              <a:srgbClr val="BBE39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Kti-in</a:t>
              </a:r>
              <a:endParaRPr lang="es-PE" sz="800"/>
            </a:p>
          </p:txBody>
        </p:sp>
        <p:sp>
          <p:nvSpPr>
            <p:cNvPr id="406555" name="AutoShape 27" descr="Dark horizontal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284" y="4116"/>
              <a:ext cx="389" cy="144"/>
            </a:xfrm>
            <a:prstGeom prst="actionButtonBlank">
              <a:avLst/>
            </a:prstGeom>
            <a:pattFill prst="dkHorz">
              <a:fgClr>
                <a:srgbClr val="A4C591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Kti-to</a:t>
              </a:r>
              <a:endParaRPr lang="es-PE" sz="800"/>
            </a:p>
          </p:txBody>
        </p:sp>
        <p:sp>
          <p:nvSpPr>
            <p:cNvPr id="406556" name="AutoShape 28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4734" y="508"/>
              <a:ext cx="354" cy="116"/>
            </a:xfrm>
            <a:prstGeom prst="actionButtonBlank">
              <a:avLst/>
            </a:prstGeom>
            <a:solidFill>
              <a:srgbClr val="E4A07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Ti-ctrv</a:t>
              </a:r>
              <a:endParaRPr lang="es-PE" sz="800"/>
            </a:p>
          </p:txBody>
        </p:sp>
        <p:sp>
          <p:nvSpPr>
            <p:cNvPr id="406557" name="AutoShape 29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4735" y="640"/>
              <a:ext cx="355" cy="120"/>
            </a:xfrm>
            <a:prstGeom prst="actionButtonBlank">
              <a:avLst/>
            </a:prstGeom>
            <a:solidFill>
              <a:srgbClr val="F0C9B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Ti-da/mz</a:t>
              </a:r>
              <a:endParaRPr lang="es-PE" sz="800"/>
            </a:p>
          </p:txBody>
        </p:sp>
        <p:sp>
          <p:nvSpPr>
            <p:cNvPr id="406558" name="AutoShape 30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4734" y="774"/>
              <a:ext cx="356" cy="124"/>
            </a:xfrm>
            <a:prstGeom prst="actionButtonBlank">
              <a:avLst/>
            </a:prstGeom>
            <a:solidFill>
              <a:srgbClr val="E7A087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KTi-gr</a:t>
              </a:r>
              <a:endParaRPr lang="es-PE" sz="800"/>
            </a:p>
          </p:txBody>
        </p:sp>
        <p:sp>
          <p:nvSpPr>
            <p:cNvPr id="406559" name="AutoShape 31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4735" y="912"/>
              <a:ext cx="355" cy="124"/>
            </a:xfrm>
            <a:prstGeom prst="actionButtonBlank">
              <a:avLst/>
            </a:prstGeom>
            <a:solidFill>
              <a:srgbClr val="F2CD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/>
                <a:t>Kti-dt/gd</a:t>
              </a:r>
              <a:endParaRPr lang="es-PE" sz="800"/>
            </a:p>
          </p:txBody>
        </p:sp>
        <p:grpSp>
          <p:nvGrpSpPr>
            <p:cNvPr id="406560" name="Group 32"/>
            <p:cNvGrpSpPr>
              <a:grpSpLocks/>
            </p:cNvGrpSpPr>
            <p:nvPr/>
          </p:nvGrpSpPr>
          <p:grpSpPr bwMode="auto">
            <a:xfrm>
              <a:off x="5284" y="1265"/>
              <a:ext cx="433" cy="150"/>
              <a:chOff x="3792" y="621"/>
              <a:chExt cx="534" cy="150"/>
            </a:xfrm>
          </p:grpSpPr>
          <p:sp>
            <p:nvSpPr>
              <p:cNvPr id="406561" name="AutoShape 33">
                <a:hlinkClick r:id="" action="ppaction://noaction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3792" y="624"/>
                <a:ext cx="480" cy="144"/>
              </a:xfrm>
              <a:prstGeom prst="actionButtonBlank">
                <a:avLst/>
              </a:prstGeom>
              <a:solidFill>
                <a:srgbClr val="DFDFD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6562" name="Line 34"/>
              <p:cNvSpPr>
                <a:spLocks noChangeShapeType="1"/>
              </p:cNvSpPr>
              <p:nvPr/>
            </p:nvSpPr>
            <p:spPr bwMode="auto">
              <a:xfrm flipV="1">
                <a:off x="3792" y="624"/>
                <a:ext cx="480" cy="14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563" name="Text Box 35"/>
              <p:cNvSpPr txBox="1">
                <a:spLocks noChangeArrowheads="1"/>
              </p:cNvSpPr>
              <p:nvPr/>
            </p:nvSpPr>
            <p:spPr bwMode="auto">
              <a:xfrm>
                <a:off x="3812" y="621"/>
                <a:ext cx="514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800"/>
                  <a:t>Q-ti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800"/>
                  <a:t>          Q-al</a:t>
                </a:r>
                <a:endParaRPr lang="es-PE" sz="800"/>
              </a:p>
            </p:txBody>
          </p:sp>
        </p:grpSp>
        <p:sp>
          <p:nvSpPr>
            <p:cNvPr id="406564" name="Text Box 36"/>
            <p:cNvSpPr txBox="1">
              <a:spLocks noChangeArrowheads="1"/>
            </p:cNvSpPr>
            <p:nvPr/>
          </p:nvSpPr>
          <p:spPr bwMode="auto">
            <a:xfrm>
              <a:off x="4467" y="365"/>
              <a:ext cx="87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800" b="1"/>
                <a:t>ROCAS INTRUSIVAS</a:t>
              </a:r>
              <a:endParaRPr lang="es-PE" sz="800" b="1"/>
            </a:p>
          </p:txBody>
        </p:sp>
        <p:sp>
          <p:nvSpPr>
            <p:cNvPr id="406565" name="Text Box 37"/>
            <p:cNvSpPr txBox="1">
              <a:spLocks noChangeArrowheads="1"/>
            </p:cNvSpPr>
            <p:nvPr/>
          </p:nvSpPr>
          <p:spPr bwMode="auto">
            <a:xfrm>
              <a:off x="5159" y="1070"/>
              <a:ext cx="6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800" b="1"/>
                <a:t>ROC. SED</a:t>
              </a:r>
            </a:p>
            <a:p>
              <a:pPr algn="ctr"/>
              <a:r>
                <a:rPr lang="en-US" sz="800" b="1"/>
                <a:t>Y VOLCANICAS</a:t>
              </a:r>
              <a:endParaRPr lang="es-PE" sz="800" b="1"/>
            </a:p>
          </p:txBody>
        </p:sp>
        <p:sp>
          <p:nvSpPr>
            <p:cNvPr id="406566" name="Text Box 38"/>
            <p:cNvSpPr txBox="1">
              <a:spLocks noChangeArrowheads="1"/>
            </p:cNvSpPr>
            <p:nvPr/>
          </p:nvSpPr>
          <p:spPr bwMode="auto">
            <a:xfrm>
              <a:off x="5094" y="463"/>
              <a:ext cx="45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7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Chimenea</a:t>
              </a:r>
            </a:p>
            <a:p>
              <a:r>
                <a:rPr lang="en-US" sz="7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Volcánica</a:t>
              </a:r>
              <a:endParaRPr lang="es-PE" sz="7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67" name="Text Box 39"/>
            <p:cNvSpPr txBox="1">
              <a:spLocks noChangeArrowheads="1"/>
            </p:cNvSpPr>
            <p:nvPr/>
          </p:nvSpPr>
          <p:spPr bwMode="auto">
            <a:xfrm>
              <a:off x="5096" y="597"/>
              <a:ext cx="49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7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Dacitas y Monz cuarc.</a:t>
              </a:r>
              <a:endParaRPr lang="es-PE" sz="7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68" name="Text Box 40"/>
            <p:cNvSpPr txBox="1">
              <a:spLocks noChangeArrowheads="1"/>
            </p:cNvSpPr>
            <p:nvPr/>
          </p:nvSpPr>
          <p:spPr bwMode="auto">
            <a:xfrm>
              <a:off x="5096" y="769"/>
              <a:ext cx="45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7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Granito</a:t>
              </a:r>
              <a:endParaRPr lang="es-PE" sz="7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69" name="Text Box 41"/>
            <p:cNvSpPr txBox="1">
              <a:spLocks noChangeArrowheads="1"/>
            </p:cNvSpPr>
            <p:nvPr/>
          </p:nvSpPr>
          <p:spPr bwMode="auto">
            <a:xfrm>
              <a:off x="5090" y="879"/>
              <a:ext cx="48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7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Diorita a</a:t>
              </a:r>
            </a:p>
            <a:p>
              <a:r>
                <a:rPr lang="en-US" sz="7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Granodiorita</a:t>
              </a:r>
              <a:endParaRPr lang="es-PE" sz="7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70" name="Text Box 42"/>
            <p:cNvSpPr txBox="1">
              <a:spLocks noChangeArrowheads="1"/>
            </p:cNvSpPr>
            <p:nvPr/>
          </p:nvSpPr>
          <p:spPr bwMode="auto">
            <a:xfrm>
              <a:off x="4040" y="1229"/>
              <a:ext cx="7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Depósitos fluviales,</a:t>
              </a:r>
            </a:p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Aluviales y coluviales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71" name="Text Box 43"/>
            <p:cNvSpPr txBox="1">
              <a:spLocks noChangeArrowheads="1"/>
            </p:cNvSpPr>
            <p:nvPr/>
          </p:nvSpPr>
          <p:spPr bwMode="auto">
            <a:xfrm>
              <a:off x="4032" y="1495"/>
              <a:ext cx="79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Depósitos morrénicos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72" name="Text Box 44"/>
            <p:cNvSpPr txBox="1">
              <a:spLocks noChangeArrowheads="1"/>
            </p:cNvSpPr>
            <p:nvPr/>
          </p:nvSpPr>
          <p:spPr bwMode="auto">
            <a:xfrm>
              <a:off x="4044" y="1729"/>
              <a:ext cx="68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Volcánico Barroso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73" name="Text Box 45"/>
            <p:cNvSpPr txBox="1">
              <a:spLocks noChangeArrowheads="1"/>
            </p:cNvSpPr>
            <p:nvPr/>
          </p:nvSpPr>
          <p:spPr bwMode="auto">
            <a:xfrm>
              <a:off x="4040" y="1951"/>
              <a:ext cx="53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Fm. Capillune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74" name="Text Box 46"/>
            <p:cNvSpPr txBox="1">
              <a:spLocks noChangeArrowheads="1"/>
            </p:cNvSpPr>
            <p:nvPr/>
          </p:nvSpPr>
          <p:spPr bwMode="auto">
            <a:xfrm>
              <a:off x="4038" y="2171"/>
              <a:ext cx="73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Volcánico Huaylillas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75" name="Text Box 47"/>
            <p:cNvSpPr txBox="1">
              <a:spLocks noChangeArrowheads="1"/>
            </p:cNvSpPr>
            <p:nvPr/>
          </p:nvSpPr>
          <p:spPr bwMode="auto">
            <a:xfrm>
              <a:off x="4034" y="2481"/>
              <a:ext cx="56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Fm. Moquegua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76" name="Text Box 48"/>
            <p:cNvSpPr txBox="1">
              <a:spLocks noChangeArrowheads="1"/>
            </p:cNvSpPr>
            <p:nvPr/>
          </p:nvSpPr>
          <p:spPr bwMode="auto">
            <a:xfrm>
              <a:off x="4036" y="3111"/>
              <a:ext cx="63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Volc. Quellaveco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77" name="Text Box 49"/>
            <p:cNvSpPr txBox="1">
              <a:spLocks noChangeArrowheads="1"/>
            </p:cNvSpPr>
            <p:nvPr/>
          </p:nvSpPr>
          <p:spPr bwMode="auto">
            <a:xfrm>
              <a:off x="4054" y="3669"/>
              <a:ext cx="596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Volc. Paralaque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78" name="Text Box 50"/>
            <p:cNvSpPr txBox="1">
              <a:spLocks noChangeArrowheads="1"/>
            </p:cNvSpPr>
            <p:nvPr/>
          </p:nvSpPr>
          <p:spPr bwMode="auto">
            <a:xfrm>
              <a:off x="4050" y="3887"/>
              <a:ext cx="49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Fm. Inogoya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79" name="Text Box 51"/>
            <p:cNvSpPr txBox="1">
              <a:spLocks noChangeArrowheads="1"/>
            </p:cNvSpPr>
            <p:nvPr/>
          </p:nvSpPr>
          <p:spPr bwMode="auto">
            <a:xfrm>
              <a:off x="4054" y="4119"/>
              <a:ext cx="56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Fm. Toquepala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80" name="Text Box 52"/>
            <p:cNvSpPr txBox="1">
              <a:spLocks noChangeArrowheads="1"/>
            </p:cNvSpPr>
            <p:nvPr/>
          </p:nvSpPr>
          <p:spPr bwMode="auto">
            <a:xfrm>
              <a:off x="4712" y="2409"/>
              <a:ext cx="38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Superior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81" name="Text Box 53"/>
            <p:cNvSpPr txBox="1">
              <a:spLocks noChangeArrowheads="1"/>
            </p:cNvSpPr>
            <p:nvPr/>
          </p:nvSpPr>
          <p:spPr bwMode="auto">
            <a:xfrm>
              <a:off x="4712" y="2565"/>
              <a:ext cx="33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Inferior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82" name="Text Box 54"/>
            <p:cNvSpPr txBox="1">
              <a:spLocks noChangeArrowheads="1"/>
            </p:cNvSpPr>
            <p:nvPr/>
          </p:nvSpPr>
          <p:spPr bwMode="auto">
            <a:xfrm>
              <a:off x="4712" y="2799"/>
              <a:ext cx="61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RiolítaTinajones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83" name="Text Box 55"/>
            <p:cNvSpPr txBox="1">
              <a:spLocks noChangeArrowheads="1"/>
            </p:cNvSpPr>
            <p:nvPr/>
          </p:nvSpPr>
          <p:spPr bwMode="auto">
            <a:xfrm>
              <a:off x="4718" y="2949"/>
              <a:ext cx="51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Riolíta Yarito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84" name="Text Box 56"/>
            <p:cNvSpPr txBox="1">
              <a:spLocks noChangeArrowheads="1"/>
            </p:cNvSpPr>
            <p:nvPr/>
          </p:nvSpPr>
          <p:spPr bwMode="auto">
            <a:xfrm>
              <a:off x="4718" y="3111"/>
              <a:ext cx="41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Serie Alta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85" name="Text Box 57"/>
            <p:cNvSpPr txBox="1">
              <a:spLocks noChangeArrowheads="1"/>
            </p:cNvSpPr>
            <p:nvPr/>
          </p:nvSpPr>
          <p:spPr bwMode="auto">
            <a:xfrm>
              <a:off x="4724" y="3279"/>
              <a:ext cx="61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Serie Toquepala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86" name="Text Box 58"/>
            <p:cNvSpPr txBox="1">
              <a:spLocks noChangeArrowheads="1"/>
            </p:cNvSpPr>
            <p:nvPr/>
          </p:nvSpPr>
          <p:spPr bwMode="auto">
            <a:xfrm>
              <a:off x="4724" y="3429"/>
              <a:ext cx="60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Porfído Quellav.</a:t>
              </a:r>
              <a:endParaRPr lang="es-PE" sz="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6587" name="Text Box 59"/>
            <p:cNvSpPr txBox="1">
              <a:spLocks noChangeArrowheads="1"/>
            </p:cNvSpPr>
            <p:nvPr/>
          </p:nvSpPr>
          <p:spPr bwMode="auto">
            <a:xfrm>
              <a:off x="4078" y="1070"/>
              <a:ext cx="6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800" b="1"/>
                <a:t>GRUPO ó FORMACION</a:t>
              </a:r>
              <a:endParaRPr lang="es-PE" sz="800" b="1"/>
            </a:p>
          </p:txBody>
        </p:sp>
        <p:sp>
          <p:nvSpPr>
            <p:cNvPr id="406588" name="Text Box 60"/>
            <p:cNvSpPr txBox="1">
              <a:spLocks noChangeArrowheads="1"/>
            </p:cNvSpPr>
            <p:nvPr/>
          </p:nvSpPr>
          <p:spPr bwMode="auto">
            <a:xfrm>
              <a:off x="4630" y="1112"/>
              <a:ext cx="62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800" b="1"/>
                <a:t>MIEMBROS</a:t>
              </a:r>
              <a:endParaRPr lang="es-PE" sz="800" b="1"/>
            </a:p>
          </p:txBody>
        </p:sp>
        <p:sp>
          <p:nvSpPr>
            <p:cNvPr id="406589" name="Line 61"/>
            <p:cNvSpPr>
              <a:spLocks noChangeShapeType="1"/>
            </p:cNvSpPr>
            <p:nvPr/>
          </p:nvSpPr>
          <p:spPr bwMode="auto">
            <a:xfrm>
              <a:off x="4068" y="1458"/>
              <a:ext cx="81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6590" name="Line 62"/>
            <p:cNvSpPr>
              <a:spLocks noChangeShapeType="1"/>
            </p:cNvSpPr>
            <p:nvPr/>
          </p:nvSpPr>
          <p:spPr bwMode="auto">
            <a:xfrm>
              <a:off x="4068" y="1674"/>
              <a:ext cx="81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6591" name="Line 63"/>
            <p:cNvSpPr>
              <a:spLocks noChangeShapeType="1"/>
            </p:cNvSpPr>
            <p:nvPr/>
          </p:nvSpPr>
          <p:spPr bwMode="auto">
            <a:xfrm>
              <a:off x="4074" y="1908"/>
              <a:ext cx="81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6592" name="Line 64"/>
            <p:cNvSpPr>
              <a:spLocks noChangeShapeType="1"/>
            </p:cNvSpPr>
            <p:nvPr/>
          </p:nvSpPr>
          <p:spPr bwMode="auto">
            <a:xfrm>
              <a:off x="4068" y="2130"/>
              <a:ext cx="81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6593" name="Line 65"/>
            <p:cNvSpPr>
              <a:spLocks noChangeShapeType="1"/>
            </p:cNvSpPr>
            <p:nvPr/>
          </p:nvSpPr>
          <p:spPr bwMode="auto">
            <a:xfrm>
              <a:off x="4068" y="2352"/>
              <a:ext cx="81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6594" name="Line 66"/>
            <p:cNvSpPr>
              <a:spLocks noChangeShapeType="1"/>
            </p:cNvSpPr>
            <p:nvPr/>
          </p:nvSpPr>
          <p:spPr bwMode="auto">
            <a:xfrm>
              <a:off x="4074" y="2742"/>
              <a:ext cx="81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6595" name="Line 67"/>
            <p:cNvSpPr>
              <a:spLocks noChangeShapeType="1"/>
            </p:cNvSpPr>
            <p:nvPr/>
          </p:nvSpPr>
          <p:spPr bwMode="auto">
            <a:xfrm>
              <a:off x="4074" y="3618"/>
              <a:ext cx="81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6596" name="Line 68"/>
            <p:cNvSpPr>
              <a:spLocks noChangeShapeType="1"/>
            </p:cNvSpPr>
            <p:nvPr/>
          </p:nvSpPr>
          <p:spPr bwMode="auto">
            <a:xfrm>
              <a:off x="4074" y="3846"/>
              <a:ext cx="81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6597" name="Line 69"/>
            <p:cNvSpPr>
              <a:spLocks noChangeShapeType="1"/>
            </p:cNvSpPr>
            <p:nvPr/>
          </p:nvSpPr>
          <p:spPr bwMode="auto">
            <a:xfrm>
              <a:off x="4080" y="4074"/>
              <a:ext cx="81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6598" name="Line 70"/>
            <p:cNvSpPr>
              <a:spLocks noChangeShapeType="1"/>
            </p:cNvSpPr>
            <p:nvPr/>
          </p:nvSpPr>
          <p:spPr bwMode="auto">
            <a:xfrm>
              <a:off x="4062" y="1062"/>
              <a:ext cx="1678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6599" name="Oval 71"/>
          <p:cNvSpPr>
            <a:spLocks noChangeArrowheads="1"/>
          </p:cNvSpPr>
          <p:nvPr/>
        </p:nvSpPr>
        <p:spPr bwMode="auto">
          <a:xfrm>
            <a:off x="1011238" y="3052763"/>
            <a:ext cx="144462" cy="144462"/>
          </a:xfrm>
          <a:prstGeom prst="ellipse">
            <a:avLst/>
          </a:prstGeom>
          <a:solidFill>
            <a:schemeClr val="tx1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6600" name="Freeform 72"/>
          <p:cNvSpPr>
            <a:spLocks/>
          </p:cNvSpPr>
          <p:nvPr/>
        </p:nvSpPr>
        <p:spPr bwMode="auto">
          <a:xfrm>
            <a:off x="2987675" y="3500438"/>
            <a:ext cx="3240088" cy="1657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46"/>
              </a:cxn>
              <a:cxn ang="0">
                <a:pos x="318" y="91"/>
              </a:cxn>
              <a:cxn ang="0">
                <a:pos x="544" y="227"/>
              </a:cxn>
              <a:cxn ang="0">
                <a:pos x="862" y="409"/>
              </a:cxn>
              <a:cxn ang="0">
                <a:pos x="1134" y="545"/>
              </a:cxn>
              <a:cxn ang="0">
                <a:pos x="1361" y="681"/>
              </a:cxn>
              <a:cxn ang="0">
                <a:pos x="1497" y="771"/>
              </a:cxn>
              <a:cxn ang="0">
                <a:pos x="1678" y="862"/>
              </a:cxn>
              <a:cxn ang="0">
                <a:pos x="1814" y="953"/>
              </a:cxn>
              <a:cxn ang="0">
                <a:pos x="2041" y="1044"/>
              </a:cxn>
            </a:cxnLst>
            <a:rect l="0" t="0" r="r" b="b"/>
            <a:pathLst>
              <a:path w="2041" h="1044">
                <a:moveTo>
                  <a:pt x="0" y="0"/>
                </a:moveTo>
                <a:cubicBezTo>
                  <a:pt x="41" y="15"/>
                  <a:pt x="83" y="31"/>
                  <a:pt x="136" y="46"/>
                </a:cubicBezTo>
                <a:cubicBezTo>
                  <a:pt x="189" y="61"/>
                  <a:pt x="250" y="61"/>
                  <a:pt x="318" y="91"/>
                </a:cubicBezTo>
                <a:cubicBezTo>
                  <a:pt x="386" y="121"/>
                  <a:pt x="453" y="174"/>
                  <a:pt x="544" y="227"/>
                </a:cubicBezTo>
                <a:cubicBezTo>
                  <a:pt x="635" y="280"/>
                  <a:pt x="764" y="356"/>
                  <a:pt x="862" y="409"/>
                </a:cubicBezTo>
                <a:cubicBezTo>
                  <a:pt x="960" y="462"/>
                  <a:pt x="1051" y="500"/>
                  <a:pt x="1134" y="545"/>
                </a:cubicBezTo>
                <a:cubicBezTo>
                  <a:pt x="1217" y="590"/>
                  <a:pt x="1301" y="643"/>
                  <a:pt x="1361" y="681"/>
                </a:cubicBezTo>
                <a:cubicBezTo>
                  <a:pt x="1421" y="719"/>
                  <a:pt x="1444" y="741"/>
                  <a:pt x="1497" y="771"/>
                </a:cubicBezTo>
                <a:cubicBezTo>
                  <a:pt x="1550" y="801"/>
                  <a:pt x="1625" y="832"/>
                  <a:pt x="1678" y="862"/>
                </a:cubicBezTo>
                <a:cubicBezTo>
                  <a:pt x="1731" y="892"/>
                  <a:pt x="1754" y="923"/>
                  <a:pt x="1814" y="953"/>
                </a:cubicBezTo>
                <a:cubicBezTo>
                  <a:pt x="1874" y="983"/>
                  <a:pt x="1981" y="1029"/>
                  <a:pt x="2041" y="1044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lg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6601" name="Text Box 73"/>
          <p:cNvSpPr txBox="1">
            <a:spLocks noChangeArrowheads="1"/>
          </p:cNvSpPr>
          <p:nvPr/>
        </p:nvSpPr>
        <p:spPr bwMode="auto">
          <a:xfrm rot="1789492">
            <a:off x="3348038" y="4005263"/>
            <a:ext cx="1728787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1200" b="1">
                <a:solidFill>
                  <a:srgbClr val="0000FF"/>
                </a:solidFill>
              </a:rPr>
              <a:t>Falla Incapuquio</a:t>
            </a:r>
            <a:endParaRPr lang="es-ES" sz="1200" b="1">
              <a:solidFill>
                <a:srgbClr val="0000FF"/>
              </a:solidFill>
            </a:endParaRPr>
          </a:p>
        </p:txBody>
      </p:sp>
      <p:sp>
        <p:nvSpPr>
          <p:cNvPr id="406602" name="Freeform 74"/>
          <p:cNvSpPr>
            <a:spLocks/>
          </p:cNvSpPr>
          <p:nvPr/>
        </p:nvSpPr>
        <p:spPr bwMode="auto">
          <a:xfrm>
            <a:off x="2195513" y="2133600"/>
            <a:ext cx="2592387" cy="1511300"/>
          </a:xfrm>
          <a:custGeom>
            <a:avLst/>
            <a:gdLst/>
            <a:ahLst/>
            <a:cxnLst>
              <a:cxn ang="0">
                <a:pos x="1633" y="952"/>
              </a:cxn>
              <a:cxn ang="0">
                <a:pos x="1406" y="861"/>
              </a:cxn>
              <a:cxn ang="0">
                <a:pos x="1316" y="816"/>
              </a:cxn>
              <a:cxn ang="0">
                <a:pos x="1179" y="725"/>
              </a:cxn>
              <a:cxn ang="0">
                <a:pos x="907" y="635"/>
              </a:cxn>
              <a:cxn ang="0">
                <a:pos x="681" y="544"/>
              </a:cxn>
              <a:cxn ang="0">
                <a:pos x="454" y="408"/>
              </a:cxn>
              <a:cxn ang="0">
                <a:pos x="272" y="226"/>
              </a:cxn>
              <a:cxn ang="0">
                <a:pos x="0" y="0"/>
              </a:cxn>
            </a:cxnLst>
            <a:rect l="0" t="0" r="r" b="b"/>
            <a:pathLst>
              <a:path w="1633" h="952">
                <a:moveTo>
                  <a:pt x="1633" y="952"/>
                </a:moveTo>
                <a:cubicBezTo>
                  <a:pt x="1546" y="918"/>
                  <a:pt x="1459" y="884"/>
                  <a:pt x="1406" y="861"/>
                </a:cubicBezTo>
                <a:cubicBezTo>
                  <a:pt x="1353" y="838"/>
                  <a:pt x="1354" y="839"/>
                  <a:pt x="1316" y="816"/>
                </a:cubicBezTo>
                <a:cubicBezTo>
                  <a:pt x="1278" y="793"/>
                  <a:pt x="1247" y="755"/>
                  <a:pt x="1179" y="725"/>
                </a:cubicBezTo>
                <a:cubicBezTo>
                  <a:pt x="1111" y="695"/>
                  <a:pt x="990" y="665"/>
                  <a:pt x="907" y="635"/>
                </a:cubicBezTo>
                <a:cubicBezTo>
                  <a:pt x="824" y="605"/>
                  <a:pt x="756" y="582"/>
                  <a:pt x="681" y="544"/>
                </a:cubicBezTo>
                <a:cubicBezTo>
                  <a:pt x="606" y="506"/>
                  <a:pt x="522" y="461"/>
                  <a:pt x="454" y="408"/>
                </a:cubicBezTo>
                <a:cubicBezTo>
                  <a:pt x="386" y="355"/>
                  <a:pt x="348" y="294"/>
                  <a:pt x="272" y="226"/>
                </a:cubicBezTo>
                <a:cubicBezTo>
                  <a:pt x="196" y="158"/>
                  <a:pt x="53" y="38"/>
                  <a:pt x="0" y="0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lg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6603" name="Text Box 75"/>
          <p:cNvSpPr txBox="1">
            <a:spLocks noChangeArrowheads="1"/>
          </p:cNvSpPr>
          <p:nvPr/>
        </p:nvSpPr>
        <p:spPr bwMode="auto">
          <a:xfrm rot="1789492">
            <a:off x="2627313" y="2636838"/>
            <a:ext cx="1728787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1200" b="1">
                <a:solidFill>
                  <a:srgbClr val="0000FF"/>
                </a:solidFill>
              </a:rPr>
              <a:t>Falla Micalaco</a:t>
            </a:r>
            <a:endParaRPr lang="es-ES" sz="1200" b="1">
              <a:solidFill>
                <a:srgbClr val="0000FF"/>
              </a:solidFill>
            </a:endParaRPr>
          </a:p>
        </p:txBody>
      </p:sp>
      <p:sp>
        <p:nvSpPr>
          <p:cNvPr id="406604" name="Freeform 76"/>
          <p:cNvSpPr>
            <a:spLocks/>
          </p:cNvSpPr>
          <p:nvPr/>
        </p:nvSpPr>
        <p:spPr bwMode="auto">
          <a:xfrm>
            <a:off x="4822825" y="3667125"/>
            <a:ext cx="781050" cy="1809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" y="9"/>
              </a:cxn>
              <a:cxn ang="0">
                <a:pos x="78" y="15"/>
              </a:cxn>
              <a:cxn ang="0">
                <a:pos x="114" y="30"/>
              </a:cxn>
              <a:cxn ang="0">
                <a:pos x="129" y="36"/>
              </a:cxn>
              <a:cxn ang="0">
                <a:pos x="165" y="47"/>
              </a:cxn>
              <a:cxn ang="0">
                <a:pos x="211" y="56"/>
              </a:cxn>
              <a:cxn ang="0">
                <a:pos x="229" y="60"/>
              </a:cxn>
              <a:cxn ang="0">
                <a:pos x="253" y="66"/>
              </a:cxn>
              <a:cxn ang="0">
                <a:pos x="288" y="84"/>
              </a:cxn>
              <a:cxn ang="0">
                <a:pos x="306" y="93"/>
              </a:cxn>
              <a:cxn ang="0">
                <a:pos x="325" y="99"/>
              </a:cxn>
              <a:cxn ang="0">
                <a:pos x="492" y="102"/>
              </a:cxn>
            </a:cxnLst>
            <a:rect l="0" t="0" r="r" b="b"/>
            <a:pathLst>
              <a:path w="492" h="114">
                <a:moveTo>
                  <a:pt x="0" y="0"/>
                </a:moveTo>
                <a:cubicBezTo>
                  <a:pt x="9" y="5"/>
                  <a:pt x="24" y="8"/>
                  <a:pt x="34" y="9"/>
                </a:cubicBezTo>
                <a:cubicBezTo>
                  <a:pt x="48" y="14"/>
                  <a:pt x="63" y="12"/>
                  <a:pt x="78" y="15"/>
                </a:cubicBezTo>
                <a:cubicBezTo>
                  <a:pt x="87" y="20"/>
                  <a:pt x="105" y="29"/>
                  <a:pt x="114" y="30"/>
                </a:cubicBezTo>
                <a:cubicBezTo>
                  <a:pt x="119" y="33"/>
                  <a:pt x="123" y="35"/>
                  <a:pt x="129" y="36"/>
                </a:cubicBezTo>
                <a:cubicBezTo>
                  <a:pt x="142" y="42"/>
                  <a:pt x="150" y="38"/>
                  <a:pt x="165" y="47"/>
                </a:cubicBezTo>
                <a:cubicBezTo>
                  <a:pt x="174" y="59"/>
                  <a:pt x="202" y="55"/>
                  <a:pt x="211" y="56"/>
                </a:cubicBezTo>
                <a:cubicBezTo>
                  <a:pt x="218" y="57"/>
                  <a:pt x="222" y="59"/>
                  <a:pt x="229" y="60"/>
                </a:cubicBezTo>
                <a:cubicBezTo>
                  <a:pt x="238" y="65"/>
                  <a:pt x="242" y="65"/>
                  <a:pt x="253" y="66"/>
                </a:cubicBezTo>
                <a:cubicBezTo>
                  <a:pt x="265" y="71"/>
                  <a:pt x="275" y="82"/>
                  <a:pt x="288" y="84"/>
                </a:cubicBezTo>
                <a:cubicBezTo>
                  <a:pt x="294" y="87"/>
                  <a:pt x="299" y="92"/>
                  <a:pt x="306" y="93"/>
                </a:cubicBezTo>
                <a:cubicBezTo>
                  <a:pt x="312" y="96"/>
                  <a:pt x="319" y="98"/>
                  <a:pt x="325" y="99"/>
                </a:cubicBezTo>
                <a:cubicBezTo>
                  <a:pt x="362" y="114"/>
                  <a:pt x="474" y="102"/>
                  <a:pt x="492" y="102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lg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6605" name="Freeform 77"/>
          <p:cNvSpPr>
            <a:spLocks/>
          </p:cNvSpPr>
          <p:nvPr/>
        </p:nvSpPr>
        <p:spPr bwMode="auto">
          <a:xfrm rot="-380412">
            <a:off x="3944938" y="2005013"/>
            <a:ext cx="914400" cy="55562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23" y="13"/>
              </a:cxn>
              <a:cxn ang="0">
                <a:pos x="189" y="7"/>
              </a:cxn>
              <a:cxn ang="0">
                <a:pos x="213" y="7"/>
              </a:cxn>
              <a:cxn ang="0">
                <a:pos x="242" y="4"/>
              </a:cxn>
              <a:cxn ang="0">
                <a:pos x="281" y="11"/>
              </a:cxn>
              <a:cxn ang="0">
                <a:pos x="332" y="23"/>
              </a:cxn>
              <a:cxn ang="0">
                <a:pos x="354" y="31"/>
              </a:cxn>
              <a:cxn ang="0">
                <a:pos x="360" y="35"/>
              </a:cxn>
            </a:cxnLst>
            <a:rect l="0" t="0" r="r" b="b"/>
            <a:pathLst>
              <a:path w="360" h="35">
                <a:moveTo>
                  <a:pt x="0" y="19"/>
                </a:moveTo>
                <a:cubicBezTo>
                  <a:pt x="33" y="6"/>
                  <a:pt x="88" y="14"/>
                  <a:pt x="123" y="13"/>
                </a:cubicBezTo>
                <a:cubicBezTo>
                  <a:pt x="141" y="7"/>
                  <a:pt x="171" y="8"/>
                  <a:pt x="189" y="7"/>
                </a:cubicBezTo>
                <a:cubicBezTo>
                  <a:pt x="200" y="11"/>
                  <a:pt x="202" y="8"/>
                  <a:pt x="213" y="7"/>
                </a:cubicBezTo>
                <a:cubicBezTo>
                  <a:pt x="225" y="0"/>
                  <a:pt x="223" y="2"/>
                  <a:pt x="242" y="4"/>
                </a:cubicBezTo>
                <a:cubicBezTo>
                  <a:pt x="252" y="11"/>
                  <a:pt x="269" y="10"/>
                  <a:pt x="281" y="11"/>
                </a:cubicBezTo>
                <a:cubicBezTo>
                  <a:pt x="299" y="20"/>
                  <a:pt x="311" y="21"/>
                  <a:pt x="332" y="23"/>
                </a:cubicBezTo>
                <a:cubicBezTo>
                  <a:pt x="339" y="27"/>
                  <a:pt x="346" y="29"/>
                  <a:pt x="354" y="31"/>
                </a:cubicBezTo>
                <a:cubicBezTo>
                  <a:pt x="359" y="34"/>
                  <a:pt x="358" y="33"/>
                  <a:pt x="360" y="35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lg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6606" name="Freeform 78"/>
          <p:cNvSpPr>
            <a:spLocks/>
          </p:cNvSpPr>
          <p:nvPr/>
        </p:nvSpPr>
        <p:spPr bwMode="auto">
          <a:xfrm>
            <a:off x="4886325" y="2032000"/>
            <a:ext cx="709613" cy="276225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53" y="6"/>
              </a:cxn>
              <a:cxn ang="0">
                <a:pos x="93" y="19"/>
              </a:cxn>
              <a:cxn ang="0">
                <a:pos x="113" y="34"/>
              </a:cxn>
              <a:cxn ang="0">
                <a:pos x="134" y="42"/>
              </a:cxn>
              <a:cxn ang="0">
                <a:pos x="158" y="52"/>
              </a:cxn>
              <a:cxn ang="0">
                <a:pos x="195" y="61"/>
              </a:cxn>
              <a:cxn ang="0">
                <a:pos x="218" y="66"/>
              </a:cxn>
              <a:cxn ang="0">
                <a:pos x="231" y="75"/>
              </a:cxn>
              <a:cxn ang="0">
                <a:pos x="245" y="84"/>
              </a:cxn>
              <a:cxn ang="0">
                <a:pos x="272" y="103"/>
              </a:cxn>
              <a:cxn ang="0">
                <a:pos x="290" y="114"/>
              </a:cxn>
              <a:cxn ang="0">
                <a:pos x="311" y="136"/>
              </a:cxn>
              <a:cxn ang="0">
                <a:pos x="323" y="148"/>
              </a:cxn>
              <a:cxn ang="0">
                <a:pos x="308" y="139"/>
              </a:cxn>
              <a:cxn ang="0">
                <a:pos x="308" y="129"/>
              </a:cxn>
              <a:cxn ang="0">
                <a:pos x="344" y="157"/>
              </a:cxn>
              <a:cxn ang="0">
                <a:pos x="360" y="166"/>
              </a:cxn>
              <a:cxn ang="0">
                <a:pos x="408" y="174"/>
              </a:cxn>
              <a:cxn ang="0">
                <a:pos x="447" y="172"/>
              </a:cxn>
            </a:cxnLst>
            <a:rect l="0" t="0" r="r" b="b"/>
            <a:pathLst>
              <a:path w="447" h="174">
                <a:moveTo>
                  <a:pt x="0" y="1"/>
                </a:moveTo>
                <a:cubicBezTo>
                  <a:pt x="17" y="2"/>
                  <a:pt x="36" y="0"/>
                  <a:pt x="53" y="6"/>
                </a:cubicBezTo>
                <a:cubicBezTo>
                  <a:pt x="67" y="16"/>
                  <a:pt x="75" y="16"/>
                  <a:pt x="93" y="19"/>
                </a:cubicBezTo>
                <a:cubicBezTo>
                  <a:pt x="97" y="25"/>
                  <a:pt x="106" y="33"/>
                  <a:pt x="113" y="34"/>
                </a:cubicBezTo>
                <a:cubicBezTo>
                  <a:pt x="120" y="38"/>
                  <a:pt x="127" y="38"/>
                  <a:pt x="134" y="42"/>
                </a:cubicBezTo>
                <a:cubicBezTo>
                  <a:pt x="140" y="49"/>
                  <a:pt x="149" y="51"/>
                  <a:pt x="158" y="52"/>
                </a:cubicBezTo>
                <a:cubicBezTo>
                  <a:pt x="160" y="64"/>
                  <a:pt x="185" y="60"/>
                  <a:pt x="195" y="61"/>
                </a:cubicBezTo>
                <a:cubicBezTo>
                  <a:pt x="203" y="62"/>
                  <a:pt x="210" y="63"/>
                  <a:pt x="218" y="66"/>
                </a:cubicBezTo>
                <a:cubicBezTo>
                  <a:pt x="222" y="70"/>
                  <a:pt x="226" y="72"/>
                  <a:pt x="231" y="75"/>
                </a:cubicBezTo>
                <a:cubicBezTo>
                  <a:pt x="235" y="80"/>
                  <a:pt x="239" y="81"/>
                  <a:pt x="245" y="84"/>
                </a:cubicBezTo>
                <a:cubicBezTo>
                  <a:pt x="252" y="94"/>
                  <a:pt x="260" y="101"/>
                  <a:pt x="272" y="103"/>
                </a:cubicBezTo>
                <a:cubicBezTo>
                  <a:pt x="278" y="107"/>
                  <a:pt x="284" y="110"/>
                  <a:pt x="290" y="114"/>
                </a:cubicBezTo>
                <a:cubicBezTo>
                  <a:pt x="296" y="122"/>
                  <a:pt x="304" y="128"/>
                  <a:pt x="311" y="136"/>
                </a:cubicBezTo>
                <a:cubicBezTo>
                  <a:pt x="312" y="137"/>
                  <a:pt x="323" y="148"/>
                  <a:pt x="323" y="148"/>
                </a:cubicBezTo>
                <a:cubicBezTo>
                  <a:pt x="321" y="140"/>
                  <a:pt x="314" y="140"/>
                  <a:pt x="308" y="139"/>
                </a:cubicBezTo>
                <a:cubicBezTo>
                  <a:pt x="301" y="125"/>
                  <a:pt x="298" y="126"/>
                  <a:pt x="308" y="129"/>
                </a:cubicBezTo>
                <a:cubicBezTo>
                  <a:pt x="318" y="139"/>
                  <a:pt x="330" y="155"/>
                  <a:pt x="344" y="157"/>
                </a:cubicBezTo>
                <a:cubicBezTo>
                  <a:pt x="356" y="166"/>
                  <a:pt x="350" y="164"/>
                  <a:pt x="360" y="166"/>
                </a:cubicBezTo>
                <a:cubicBezTo>
                  <a:pt x="375" y="172"/>
                  <a:pt x="392" y="171"/>
                  <a:pt x="408" y="174"/>
                </a:cubicBezTo>
                <a:cubicBezTo>
                  <a:pt x="421" y="171"/>
                  <a:pt x="433" y="172"/>
                  <a:pt x="447" y="172"/>
                </a:cubicBezTo>
              </a:path>
            </a:pathLst>
          </a:custGeom>
          <a:noFill/>
          <a:ln w="19050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6607" name="Freeform 79"/>
          <p:cNvSpPr>
            <a:spLocks/>
          </p:cNvSpPr>
          <p:nvPr/>
        </p:nvSpPr>
        <p:spPr bwMode="auto">
          <a:xfrm>
            <a:off x="4914900" y="2090738"/>
            <a:ext cx="955675" cy="3619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5" y="20"/>
              </a:cxn>
              <a:cxn ang="0">
                <a:pos x="182" y="29"/>
              </a:cxn>
              <a:cxn ang="0">
                <a:pos x="200" y="33"/>
              </a:cxn>
              <a:cxn ang="0">
                <a:pos x="230" y="44"/>
              </a:cxn>
              <a:cxn ang="0">
                <a:pos x="248" y="51"/>
              </a:cxn>
              <a:cxn ang="0">
                <a:pos x="266" y="60"/>
              </a:cxn>
              <a:cxn ang="0">
                <a:pos x="284" y="71"/>
              </a:cxn>
              <a:cxn ang="0">
                <a:pos x="296" y="81"/>
              </a:cxn>
              <a:cxn ang="0">
                <a:pos x="308" y="93"/>
              </a:cxn>
              <a:cxn ang="0">
                <a:pos x="323" y="108"/>
              </a:cxn>
              <a:cxn ang="0">
                <a:pos x="345" y="123"/>
              </a:cxn>
              <a:cxn ang="0">
                <a:pos x="377" y="132"/>
              </a:cxn>
              <a:cxn ang="0">
                <a:pos x="396" y="138"/>
              </a:cxn>
              <a:cxn ang="0">
                <a:pos x="413" y="144"/>
              </a:cxn>
              <a:cxn ang="0">
                <a:pos x="434" y="153"/>
              </a:cxn>
              <a:cxn ang="0">
                <a:pos x="455" y="159"/>
              </a:cxn>
              <a:cxn ang="0">
                <a:pos x="473" y="165"/>
              </a:cxn>
              <a:cxn ang="0">
                <a:pos x="491" y="171"/>
              </a:cxn>
              <a:cxn ang="0">
                <a:pos x="522" y="174"/>
              </a:cxn>
              <a:cxn ang="0">
                <a:pos x="536" y="180"/>
              </a:cxn>
              <a:cxn ang="0">
                <a:pos x="576" y="195"/>
              </a:cxn>
              <a:cxn ang="0">
                <a:pos x="590" y="201"/>
              </a:cxn>
              <a:cxn ang="0">
                <a:pos x="596" y="219"/>
              </a:cxn>
              <a:cxn ang="0">
                <a:pos x="602" y="228"/>
              </a:cxn>
            </a:cxnLst>
            <a:rect l="0" t="0" r="r" b="b"/>
            <a:pathLst>
              <a:path w="602" h="228">
                <a:moveTo>
                  <a:pt x="0" y="0"/>
                </a:moveTo>
                <a:cubicBezTo>
                  <a:pt x="36" y="18"/>
                  <a:pt x="24" y="17"/>
                  <a:pt x="75" y="20"/>
                </a:cubicBezTo>
                <a:cubicBezTo>
                  <a:pt x="110" y="26"/>
                  <a:pt x="147" y="27"/>
                  <a:pt x="182" y="29"/>
                </a:cubicBezTo>
                <a:cubicBezTo>
                  <a:pt x="188" y="30"/>
                  <a:pt x="194" y="32"/>
                  <a:pt x="200" y="33"/>
                </a:cubicBezTo>
                <a:cubicBezTo>
                  <a:pt x="210" y="38"/>
                  <a:pt x="220" y="41"/>
                  <a:pt x="230" y="44"/>
                </a:cubicBezTo>
                <a:cubicBezTo>
                  <a:pt x="237" y="49"/>
                  <a:pt x="239" y="50"/>
                  <a:pt x="248" y="51"/>
                </a:cubicBezTo>
                <a:cubicBezTo>
                  <a:pt x="254" y="54"/>
                  <a:pt x="259" y="59"/>
                  <a:pt x="266" y="60"/>
                </a:cubicBezTo>
                <a:cubicBezTo>
                  <a:pt x="272" y="64"/>
                  <a:pt x="278" y="67"/>
                  <a:pt x="284" y="71"/>
                </a:cubicBezTo>
                <a:cubicBezTo>
                  <a:pt x="288" y="76"/>
                  <a:pt x="291" y="78"/>
                  <a:pt x="296" y="81"/>
                </a:cubicBezTo>
                <a:cubicBezTo>
                  <a:pt x="299" y="88"/>
                  <a:pt x="301" y="92"/>
                  <a:pt x="308" y="93"/>
                </a:cubicBezTo>
                <a:cubicBezTo>
                  <a:pt x="312" y="99"/>
                  <a:pt x="316" y="107"/>
                  <a:pt x="323" y="108"/>
                </a:cubicBezTo>
                <a:cubicBezTo>
                  <a:pt x="332" y="113"/>
                  <a:pt x="334" y="121"/>
                  <a:pt x="345" y="123"/>
                </a:cubicBezTo>
                <a:cubicBezTo>
                  <a:pt x="354" y="127"/>
                  <a:pt x="367" y="130"/>
                  <a:pt x="377" y="132"/>
                </a:cubicBezTo>
                <a:cubicBezTo>
                  <a:pt x="383" y="135"/>
                  <a:pt x="390" y="137"/>
                  <a:pt x="396" y="138"/>
                </a:cubicBezTo>
                <a:cubicBezTo>
                  <a:pt x="402" y="140"/>
                  <a:pt x="407" y="143"/>
                  <a:pt x="413" y="144"/>
                </a:cubicBezTo>
                <a:cubicBezTo>
                  <a:pt x="420" y="149"/>
                  <a:pt x="425" y="152"/>
                  <a:pt x="434" y="153"/>
                </a:cubicBezTo>
                <a:cubicBezTo>
                  <a:pt x="440" y="156"/>
                  <a:pt x="448" y="158"/>
                  <a:pt x="455" y="159"/>
                </a:cubicBezTo>
                <a:cubicBezTo>
                  <a:pt x="461" y="162"/>
                  <a:pt x="467" y="164"/>
                  <a:pt x="473" y="165"/>
                </a:cubicBezTo>
                <a:cubicBezTo>
                  <a:pt x="479" y="168"/>
                  <a:pt x="485" y="170"/>
                  <a:pt x="491" y="171"/>
                </a:cubicBezTo>
                <a:cubicBezTo>
                  <a:pt x="504" y="178"/>
                  <a:pt x="487" y="170"/>
                  <a:pt x="522" y="174"/>
                </a:cubicBezTo>
                <a:cubicBezTo>
                  <a:pt x="526" y="175"/>
                  <a:pt x="531" y="179"/>
                  <a:pt x="536" y="180"/>
                </a:cubicBezTo>
                <a:cubicBezTo>
                  <a:pt x="548" y="186"/>
                  <a:pt x="562" y="193"/>
                  <a:pt x="576" y="195"/>
                </a:cubicBezTo>
                <a:cubicBezTo>
                  <a:pt x="581" y="197"/>
                  <a:pt x="584" y="200"/>
                  <a:pt x="590" y="201"/>
                </a:cubicBezTo>
                <a:cubicBezTo>
                  <a:pt x="594" y="207"/>
                  <a:pt x="593" y="213"/>
                  <a:pt x="596" y="219"/>
                </a:cubicBezTo>
                <a:cubicBezTo>
                  <a:pt x="598" y="222"/>
                  <a:pt x="602" y="228"/>
                  <a:pt x="602" y="228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lg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6608" name="Text Box 80"/>
          <p:cNvSpPr txBox="1">
            <a:spLocks noChangeArrowheads="1"/>
          </p:cNvSpPr>
          <p:nvPr/>
        </p:nvSpPr>
        <p:spPr bwMode="auto">
          <a:xfrm rot="1789492">
            <a:off x="4787900" y="1989138"/>
            <a:ext cx="172878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PE" sz="1000" b="1">
                <a:solidFill>
                  <a:srgbClr val="0000FF"/>
                </a:solidFill>
              </a:rPr>
              <a:t>Falla Quellaveco-Cuajone</a:t>
            </a:r>
            <a:endParaRPr lang="es-ES" sz="1000" b="1">
              <a:solidFill>
                <a:srgbClr val="0000FF"/>
              </a:solidFill>
            </a:endParaRPr>
          </a:p>
        </p:txBody>
      </p:sp>
      <p:sp>
        <p:nvSpPr>
          <p:cNvPr id="406609" name="Text Box 81"/>
          <p:cNvSpPr txBox="1">
            <a:spLocks noChangeArrowheads="1"/>
          </p:cNvSpPr>
          <p:nvPr/>
        </p:nvSpPr>
        <p:spPr bwMode="auto">
          <a:xfrm>
            <a:off x="3492500" y="1744663"/>
            <a:ext cx="172878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1000" b="1">
                <a:solidFill>
                  <a:srgbClr val="0000FF"/>
                </a:solidFill>
              </a:rPr>
              <a:t>Falla Asana</a:t>
            </a:r>
            <a:endParaRPr lang="es-ES" sz="1000" b="1">
              <a:solidFill>
                <a:srgbClr val="0000FF"/>
              </a:solidFill>
            </a:endParaRPr>
          </a:p>
        </p:txBody>
      </p:sp>
      <p:sp>
        <p:nvSpPr>
          <p:cNvPr id="406610" name="Freeform 82"/>
          <p:cNvSpPr>
            <a:spLocks/>
          </p:cNvSpPr>
          <p:nvPr/>
        </p:nvSpPr>
        <p:spPr bwMode="auto">
          <a:xfrm>
            <a:off x="4365625" y="2028825"/>
            <a:ext cx="493713" cy="1762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9" y="6"/>
              </a:cxn>
              <a:cxn ang="0">
                <a:pos x="90" y="15"/>
              </a:cxn>
              <a:cxn ang="0">
                <a:pos x="111" y="27"/>
              </a:cxn>
              <a:cxn ang="0">
                <a:pos x="132" y="37"/>
              </a:cxn>
              <a:cxn ang="0">
                <a:pos x="147" y="42"/>
              </a:cxn>
              <a:cxn ang="0">
                <a:pos x="178" y="63"/>
              </a:cxn>
              <a:cxn ang="0">
                <a:pos x="195" y="73"/>
              </a:cxn>
              <a:cxn ang="0">
                <a:pos x="210" y="79"/>
              </a:cxn>
              <a:cxn ang="0">
                <a:pos x="234" y="85"/>
              </a:cxn>
              <a:cxn ang="0">
                <a:pos x="258" y="91"/>
              </a:cxn>
              <a:cxn ang="0">
                <a:pos x="267" y="96"/>
              </a:cxn>
              <a:cxn ang="0">
                <a:pos x="273" y="103"/>
              </a:cxn>
              <a:cxn ang="0">
                <a:pos x="292" y="111"/>
              </a:cxn>
            </a:cxnLst>
            <a:rect l="0" t="0" r="r" b="b"/>
            <a:pathLst>
              <a:path w="292" h="111">
                <a:moveTo>
                  <a:pt x="0" y="0"/>
                </a:moveTo>
                <a:cubicBezTo>
                  <a:pt x="15" y="2"/>
                  <a:pt x="18" y="4"/>
                  <a:pt x="39" y="6"/>
                </a:cubicBezTo>
                <a:cubicBezTo>
                  <a:pt x="54" y="14"/>
                  <a:pt x="74" y="14"/>
                  <a:pt x="90" y="15"/>
                </a:cubicBezTo>
                <a:cubicBezTo>
                  <a:pt x="96" y="20"/>
                  <a:pt x="104" y="23"/>
                  <a:pt x="111" y="27"/>
                </a:cubicBezTo>
                <a:cubicBezTo>
                  <a:pt x="117" y="35"/>
                  <a:pt x="123" y="36"/>
                  <a:pt x="132" y="37"/>
                </a:cubicBezTo>
                <a:cubicBezTo>
                  <a:pt x="137" y="39"/>
                  <a:pt x="142" y="40"/>
                  <a:pt x="147" y="42"/>
                </a:cubicBezTo>
                <a:cubicBezTo>
                  <a:pt x="157" y="49"/>
                  <a:pt x="168" y="56"/>
                  <a:pt x="178" y="63"/>
                </a:cubicBezTo>
                <a:cubicBezTo>
                  <a:pt x="182" y="72"/>
                  <a:pt x="185" y="72"/>
                  <a:pt x="195" y="73"/>
                </a:cubicBezTo>
                <a:cubicBezTo>
                  <a:pt x="201" y="75"/>
                  <a:pt x="204" y="78"/>
                  <a:pt x="210" y="79"/>
                </a:cubicBezTo>
                <a:cubicBezTo>
                  <a:pt x="217" y="83"/>
                  <a:pt x="226" y="84"/>
                  <a:pt x="234" y="85"/>
                </a:cubicBezTo>
                <a:cubicBezTo>
                  <a:pt x="242" y="87"/>
                  <a:pt x="250" y="90"/>
                  <a:pt x="258" y="91"/>
                </a:cubicBezTo>
                <a:cubicBezTo>
                  <a:pt x="261" y="93"/>
                  <a:pt x="265" y="93"/>
                  <a:pt x="267" y="96"/>
                </a:cubicBezTo>
                <a:cubicBezTo>
                  <a:pt x="274" y="105"/>
                  <a:pt x="262" y="101"/>
                  <a:pt x="273" y="103"/>
                </a:cubicBezTo>
                <a:cubicBezTo>
                  <a:pt x="279" y="107"/>
                  <a:pt x="285" y="111"/>
                  <a:pt x="292" y="111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lg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6611" name="Text Box 83"/>
          <p:cNvSpPr txBox="1">
            <a:spLocks noChangeArrowheads="1"/>
          </p:cNvSpPr>
          <p:nvPr/>
        </p:nvSpPr>
        <p:spPr bwMode="auto">
          <a:xfrm rot="801161">
            <a:off x="3995738" y="2276475"/>
            <a:ext cx="1728787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1000" b="1">
                <a:solidFill>
                  <a:srgbClr val="0000FF"/>
                </a:solidFill>
              </a:rPr>
              <a:t>Falla Samanape</a:t>
            </a:r>
            <a:endParaRPr lang="es-ES" sz="1000" b="1">
              <a:solidFill>
                <a:srgbClr val="0000FF"/>
              </a:solidFill>
            </a:endParaRPr>
          </a:p>
        </p:txBody>
      </p:sp>
      <p:sp>
        <p:nvSpPr>
          <p:cNvPr id="406614" name="Freeform 86"/>
          <p:cNvSpPr>
            <a:spLocks/>
          </p:cNvSpPr>
          <p:nvPr/>
        </p:nvSpPr>
        <p:spPr bwMode="auto">
          <a:xfrm rot="4450057">
            <a:off x="3240087" y="1233488"/>
            <a:ext cx="576263" cy="71438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23" y="13"/>
              </a:cxn>
              <a:cxn ang="0">
                <a:pos x="189" y="7"/>
              </a:cxn>
              <a:cxn ang="0">
                <a:pos x="213" y="7"/>
              </a:cxn>
              <a:cxn ang="0">
                <a:pos x="242" y="4"/>
              </a:cxn>
              <a:cxn ang="0">
                <a:pos x="281" y="11"/>
              </a:cxn>
              <a:cxn ang="0">
                <a:pos x="332" y="23"/>
              </a:cxn>
              <a:cxn ang="0">
                <a:pos x="354" y="31"/>
              </a:cxn>
              <a:cxn ang="0">
                <a:pos x="360" y="35"/>
              </a:cxn>
            </a:cxnLst>
            <a:rect l="0" t="0" r="r" b="b"/>
            <a:pathLst>
              <a:path w="360" h="35">
                <a:moveTo>
                  <a:pt x="0" y="19"/>
                </a:moveTo>
                <a:cubicBezTo>
                  <a:pt x="33" y="6"/>
                  <a:pt x="88" y="14"/>
                  <a:pt x="123" y="13"/>
                </a:cubicBezTo>
                <a:cubicBezTo>
                  <a:pt x="141" y="7"/>
                  <a:pt x="171" y="8"/>
                  <a:pt x="189" y="7"/>
                </a:cubicBezTo>
                <a:cubicBezTo>
                  <a:pt x="200" y="11"/>
                  <a:pt x="202" y="8"/>
                  <a:pt x="213" y="7"/>
                </a:cubicBezTo>
                <a:cubicBezTo>
                  <a:pt x="225" y="0"/>
                  <a:pt x="223" y="2"/>
                  <a:pt x="242" y="4"/>
                </a:cubicBezTo>
                <a:cubicBezTo>
                  <a:pt x="252" y="11"/>
                  <a:pt x="269" y="10"/>
                  <a:pt x="281" y="11"/>
                </a:cubicBezTo>
                <a:cubicBezTo>
                  <a:pt x="299" y="20"/>
                  <a:pt x="311" y="21"/>
                  <a:pt x="332" y="23"/>
                </a:cubicBezTo>
                <a:cubicBezTo>
                  <a:pt x="339" y="27"/>
                  <a:pt x="346" y="29"/>
                  <a:pt x="354" y="31"/>
                </a:cubicBezTo>
                <a:cubicBezTo>
                  <a:pt x="359" y="34"/>
                  <a:pt x="358" y="33"/>
                  <a:pt x="360" y="35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lg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6615" name="Text Box 87"/>
          <p:cNvSpPr txBox="1">
            <a:spLocks noChangeArrowheads="1"/>
          </p:cNvSpPr>
          <p:nvPr/>
        </p:nvSpPr>
        <p:spPr bwMode="auto">
          <a:xfrm>
            <a:off x="2195513" y="1125538"/>
            <a:ext cx="1728787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sz="1000" b="1">
                <a:solidFill>
                  <a:srgbClr val="0000FF"/>
                </a:solidFill>
              </a:rPr>
              <a:t>Falla Botiflaca</a:t>
            </a:r>
            <a:endParaRPr lang="es-ES" sz="10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6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6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6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6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6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0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06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06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06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06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0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06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06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0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0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99" grpId="0" animBg="1"/>
      <p:bldP spid="406600" grpId="0" animBg="1"/>
      <p:bldP spid="406601" grpId="0"/>
      <p:bldP spid="406602" grpId="0" animBg="1"/>
      <p:bldP spid="406603" grpId="0"/>
      <p:bldP spid="406604" grpId="0" animBg="1"/>
      <p:bldP spid="406605" grpId="0" animBg="1"/>
      <p:bldP spid="406607" grpId="0" animBg="1"/>
      <p:bldP spid="406608" grpId="0"/>
      <p:bldP spid="406609" grpId="0"/>
      <p:bldP spid="406610" grpId="0" animBg="1"/>
      <p:bldP spid="406611" grpId="0"/>
      <p:bldP spid="406614" grpId="0" animBg="1"/>
      <p:bldP spid="4066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BB24-0001-4E95-B9B8-4B831A095ADB}" type="slidenum">
              <a:rPr lang="en-GB"/>
              <a:pPr/>
              <a:t>7</a:t>
            </a:fld>
            <a:endParaRPr lang="en-GB"/>
          </a:p>
        </p:txBody>
      </p:sp>
      <p:sp>
        <p:nvSpPr>
          <p:cNvPr id="407554" name="Text Box 4"/>
          <p:cNvSpPr txBox="1">
            <a:spLocks noChangeArrowheads="1"/>
          </p:cNvSpPr>
          <p:nvPr/>
        </p:nvSpPr>
        <p:spPr bwMode="auto">
          <a:xfrm>
            <a:off x="1930400" y="474663"/>
            <a:ext cx="5254625" cy="2873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endParaRPr lang="es-ES_tradnl" sz="1600" b="1"/>
          </a:p>
        </p:txBody>
      </p:sp>
      <p:sp>
        <p:nvSpPr>
          <p:cNvPr id="407555" name="Text Box 3"/>
          <p:cNvSpPr txBox="1">
            <a:spLocks noChangeArrowheads="1"/>
          </p:cNvSpPr>
          <p:nvPr/>
        </p:nvSpPr>
        <p:spPr bwMode="auto">
          <a:xfrm>
            <a:off x="611188" y="1196975"/>
            <a:ext cx="8064500" cy="884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eaLnBrk="0" hangingPunct="0"/>
            <a:r>
              <a:rPr lang="en-US" sz="2400" b="1">
                <a:solidFill>
                  <a:srgbClr val="C88F42"/>
                </a:solidFill>
              </a:rPr>
              <a:t>METALOGENIC BELTS NORTHERN CHILE AND SOUTHERN PERU</a:t>
            </a:r>
          </a:p>
        </p:txBody>
      </p:sp>
      <p:grpSp>
        <p:nvGrpSpPr>
          <p:cNvPr id="407558" name="Group 6"/>
          <p:cNvGrpSpPr>
            <a:grpSpLocks/>
          </p:cNvGrpSpPr>
          <p:nvPr/>
        </p:nvGrpSpPr>
        <p:grpSpPr bwMode="auto">
          <a:xfrm>
            <a:off x="930275" y="2008188"/>
            <a:ext cx="7458075" cy="4373562"/>
            <a:chOff x="178" y="746"/>
            <a:chExt cx="5196" cy="3344"/>
          </a:xfrm>
        </p:grpSpPr>
        <p:pic>
          <p:nvPicPr>
            <p:cNvPr id="407559" name="Picture 2" descr="Structures_Leg"/>
            <p:cNvPicPr>
              <a:picLocks noChangeAspect="1" noChangeArrowheads="1"/>
            </p:cNvPicPr>
            <p:nvPr/>
          </p:nvPicPr>
          <p:blipFill>
            <a:blip r:embed="rId3" cstate="print"/>
            <a:srcRect t="1637"/>
            <a:stretch>
              <a:fillRect/>
            </a:stretch>
          </p:blipFill>
          <p:spPr bwMode="auto">
            <a:xfrm>
              <a:off x="178" y="756"/>
              <a:ext cx="1719" cy="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7560" name="Picture 3" descr="Structures"/>
            <p:cNvPicPr>
              <a:picLocks noChangeAspect="1" noChangeArrowheads="1"/>
            </p:cNvPicPr>
            <p:nvPr/>
          </p:nvPicPr>
          <p:blipFill>
            <a:blip r:embed="rId4" cstate="print"/>
            <a:srcRect l="101" t="61" r="1205" b="3792"/>
            <a:stretch>
              <a:fillRect/>
            </a:stretch>
          </p:blipFill>
          <p:spPr bwMode="auto">
            <a:xfrm>
              <a:off x="2478" y="746"/>
              <a:ext cx="2896" cy="3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7561" name="Text Box 8"/>
            <p:cNvSpPr txBox="1">
              <a:spLocks noChangeArrowheads="1"/>
            </p:cNvSpPr>
            <p:nvPr/>
          </p:nvSpPr>
          <p:spPr bwMode="auto">
            <a:xfrm>
              <a:off x="2069" y="3100"/>
              <a:ext cx="529" cy="35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b="1">
                  <a:solidFill>
                    <a:srgbClr val="000000"/>
                  </a:solidFill>
                </a:rPr>
                <a:t>Arica Elbow </a:t>
              </a:r>
            </a:p>
          </p:txBody>
        </p:sp>
        <p:sp>
          <p:nvSpPr>
            <p:cNvPr id="407562" name="Line 9"/>
            <p:cNvSpPr>
              <a:spLocks noChangeShapeType="1"/>
            </p:cNvSpPr>
            <p:nvPr/>
          </p:nvSpPr>
          <p:spPr bwMode="auto">
            <a:xfrm flipV="1">
              <a:off x="2613" y="2639"/>
              <a:ext cx="714" cy="6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563" name="Text Box 10"/>
            <p:cNvSpPr txBox="1">
              <a:spLocks noChangeArrowheads="1"/>
            </p:cNvSpPr>
            <p:nvPr/>
          </p:nvSpPr>
          <p:spPr bwMode="auto">
            <a:xfrm>
              <a:off x="1504" y="1261"/>
              <a:ext cx="644" cy="3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100" b="1">
                  <a:solidFill>
                    <a:srgbClr val="000000"/>
                  </a:solidFill>
                </a:rPr>
                <a:t>Abancay Deflection </a:t>
              </a:r>
            </a:p>
          </p:txBody>
        </p:sp>
        <p:sp>
          <p:nvSpPr>
            <p:cNvPr id="407564" name="Line 11"/>
            <p:cNvSpPr>
              <a:spLocks noChangeShapeType="1"/>
            </p:cNvSpPr>
            <p:nvPr/>
          </p:nvSpPr>
          <p:spPr bwMode="auto">
            <a:xfrm flipV="1">
              <a:off x="2147" y="1394"/>
              <a:ext cx="382" cy="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565" name="Oval 13"/>
            <p:cNvSpPr>
              <a:spLocks noChangeArrowheads="1"/>
            </p:cNvSpPr>
            <p:nvPr/>
          </p:nvSpPr>
          <p:spPr bwMode="auto">
            <a:xfrm>
              <a:off x="3908" y="1852"/>
              <a:ext cx="45" cy="45"/>
            </a:xfrm>
            <a:prstGeom prst="ellipse">
              <a:avLst/>
            </a:prstGeom>
            <a:solidFill>
              <a:srgbClr val="FF0000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566" name="Text Box 14"/>
            <p:cNvSpPr txBox="1">
              <a:spLocks noChangeArrowheads="1"/>
            </p:cNvSpPr>
            <p:nvPr/>
          </p:nvSpPr>
          <p:spPr bwMode="auto">
            <a:xfrm>
              <a:off x="2290" y="1933"/>
              <a:ext cx="681" cy="1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PE" sz="900" b="1"/>
                <a:t>Tía María</a:t>
              </a:r>
              <a:endParaRPr lang="es-ES" sz="900" b="1"/>
            </a:p>
          </p:txBody>
        </p:sp>
        <p:sp>
          <p:nvSpPr>
            <p:cNvPr id="407567" name="Line 15"/>
            <p:cNvSpPr>
              <a:spLocks noChangeShapeType="1"/>
            </p:cNvSpPr>
            <p:nvPr/>
          </p:nvSpPr>
          <p:spPr bwMode="auto">
            <a:xfrm flipV="1">
              <a:off x="2789" y="1888"/>
              <a:ext cx="1089" cy="136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7568" name="Oval 16"/>
          <p:cNvSpPr>
            <a:spLocks noChangeArrowheads="1"/>
          </p:cNvSpPr>
          <p:nvPr/>
        </p:nvSpPr>
        <p:spPr bwMode="auto">
          <a:xfrm>
            <a:off x="4716463" y="3500438"/>
            <a:ext cx="1008062" cy="433387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7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7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7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7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5" grpId="0"/>
      <p:bldP spid="4075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81C4-444E-469A-B73E-78A9B8A87C16}" type="slidenum">
              <a:rPr lang="en-GB"/>
              <a:pPr/>
              <a:t>8</a:t>
            </a:fld>
            <a:endParaRPr lang="en-GB"/>
          </a:p>
        </p:txBody>
      </p:sp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3.0</a:t>
            </a:r>
            <a:br>
              <a:rPr lang="en-GB"/>
            </a:br>
            <a:r>
              <a:rPr lang="en-GB"/>
              <a:t>LOCAL GEOLOGY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FB57A-9E0A-42A3-A6F8-D6C49CFA83C0}" type="slidenum">
              <a:rPr lang="en-GB"/>
              <a:pPr/>
              <a:t>9</a:t>
            </a:fld>
            <a:endParaRPr lang="en-GB"/>
          </a:p>
        </p:txBody>
      </p:sp>
      <p:pic>
        <p:nvPicPr>
          <p:cNvPr id="3023874" name="Picture 2" descr="Geologia_Quellaveco l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1688" y="3057525"/>
            <a:ext cx="1531937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1" name="Picture 3" descr="lOCAL_IKONOS"/>
          <p:cNvPicPr>
            <a:picLocks noChangeAspect="1" noChangeArrowheads="1"/>
          </p:cNvPicPr>
          <p:nvPr/>
        </p:nvPicPr>
        <p:blipFill>
          <a:blip r:embed="rId4" cstate="print"/>
          <a:srcRect l="2524" t="10564" r="16306" b="6758"/>
          <a:stretch>
            <a:fillRect/>
          </a:stretch>
        </p:blipFill>
        <p:spPr bwMode="auto">
          <a:xfrm>
            <a:off x="309563" y="1263650"/>
            <a:ext cx="683418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23877" name="Picture 5" descr="Geologia_Quellaveco"/>
          <p:cNvPicPr>
            <a:picLocks noChangeAspect="1" noChangeArrowheads="1"/>
          </p:cNvPicPr>
          <p:nvPr/>
        </p:nvPicPr>
        <p:blipFill>
          <a:blip r:embed="rId5" cstate="print"/>
          <a:srcRect l="2391" t="10521" r="16261" b="6741"/>
          <a:stretch>
            <a:fillRect/>
          </a:stretch>
        </p:blipFill>
        <p:spPr bwMode="auto">
          <a:xfrm>
            <a:off x="298450" y="1262063"/>
            <a:ext cx="6835775" cy="532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3878" name="Text Box 6"/>
          <p:cNvSpPr txBox="1">
            <a:spLocks noChangeArrowheads="1"/>
          </p:cNvSpPr>
          <p:nvPr/>
        </p:nvSpPr>
        <p:spPr bwMode="auto">
          <a:xfrm>
            <a:off x="7853363" y="1295400"/>
            <a:ext cx="779462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sm" len="lg"/>
          </a:ln>
          <a:effectLst>
            <a:outerShdw dist="25400" dir="162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solidFill>
                  <a:srgbClr val="000000"/>
                </a:solidFill>
              </a:rPr>
              <a:t>Final Pit</a:t>
            </a:r>
          </a:p>
        </p:txBody>
      </p:sp>
      <p:sp>
        <p:nvSpPr>
          <p:cNvPr id="3023879" name="Text Box 7"/>
          <p:cNvSpPr txBox="1">
            <a:spLocks noChangeArrowheads="1"/>
          </p:cNvSpPr>
          <p:nvPr/>
        </p:nvSpPr>
        <p:spPr bwMode="auto">
          <a:xfrm rot="376231">
            <a:off x="3732213" y="3349625"/>
            <a:ext cx="8858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sm" len="lg"/>
          </a:ln>
          <a:effectLst>
            <a:outerShdw dist="17961" dir="135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3333FF"/>
                </a:solidFill>
                <a:cs typeface="+mn-cs"/>
              </a:rPr>
              <a:t>Falla Asana</a:t>
            </a:r>
          </a:p>
        </p:txBody>
      </p:sp>
      <p:sp>
        <p:nvSpPr>
          <p:cNvPr id="3023881" name="Text Box 9"/>
          <p:cNvSpPr txBox="1">
            <a:spLocks noChangeArrowheads="1"/>
          </p:cNvSpPr>
          <p:nvPr/>
        </p:nvSpPr>
        <p:spPr bwMode="auto">
          <a:xfrm rot="3909573">
            <a:off x="6042820" y="4034631"/>
            <a:ext cx="1179512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sm" len="lg"/>
          </a:ln>
          <a:effectLst>
            <a:outerShdw dist="17961" dir="135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3333FF"/>
                </a:solidFill>
                <a:cs typeface="+mn-cs"/>
              </a:rPr>
              <a:t>Falla Quellaveco</a:t>
            </a:r>
          </a:p>
        </p:txBody>
      </p:sp>
      <p:sp>
        <p:nvSpPr>
          <p:cNvPr id="3023885" name="AutoShape 13"/>
          <p:cNvSpPr>
            <a:spLocks/>
          </p:cNvSpPr>
          <p:nvPr/>
        </p:nvSpPr>
        <p:spPr bwMode="auto">
          <a:xfrm>
            <a:off x="8432800" y="4730750"/>
            <a:ext cx="192088" cy="663575"/>
          </a:xfrm>
          <a:prstGeom prst="rightBrace">
            <a:avLst>
              <a:gd name="adj1" fmla="val 26590"/>
              <a:gd name="adj2" fmla="val 50000"/>
            </a:avLst>
          </a:prstGeom>
          <a:noFill/>
          <a:ln w="12700">
            <a:solidFill>
              <a:srgbClr val="000000"/>
            </a:solidFill>
            <a:round/>
            <a:headEnd/>
            <a:tailEnd type="none" w="sm" len="lg"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3023886" name="Text Box 14"/>
          <p:cNvSpPr txBox="1">
            <a:spLocks noChangeArrowheads="1"/>
          </p:cNvSpPr>
          <p:nvPr/>
        </p:nvSpPr>
        <p:spPr bwMode="auto">
          <a:xfrm>
            <a:off x="8512175" y="4776788"/>
            <a:ext cx="639763" cy="549275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sm" len="lg"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000">
                <a:solidFill>
                  <a:srgbClr val="000000"/>
                </a:solidFill>
                <a:cs typeface="+mn-cs"/>
              </a:rPr>
              <a:t>54.7 ma</a:t>
            </a:r>
          </a:p>
          <a:p>
            <a:pPr algn="ctr" eaLnBrk="0" hangingPunct="0">
              <a:defRPr/>
            </a:pPr>
            <a:r>
              <a:rPr lang="en-US" sz="1000">
                <a:solidFill>
                  <a:srgbClr val="000000"/>
                </a:solidFill>
                <a:cs typeface="+mn-cs"/>
              </a:rPr>
              <a:t>a</a:t>
            </a:r>
          </a:p>
          <a:p>
            <a:pPr algn="ctr" eaLnBrk="0" hangingPunct="0">
              <a:defRPr/>
            </a:pPr>
            <a:r>
              <a:rPr lang="en-US" sz="1000">
                <a:solidFill>
                  <a:srgbClr val="000000"/>
                </a:solidFill>
                <a:cs typeface="+mn-cs"/>
              </a:rPr>
              <a:t>55.2 ma</a:t>
            </a:r>
          </a:p>
        </p:txBody>
      </p:sp>
      <p:sp>
        <p:nvSpPr>
          <p:cNvPr id="3023887" name="Text Box 15"/>
          <p:cNvSpPr txBox="1">
            <a:spLocks noChangeArrowheads="1"/>
          </p:cNvSpPr>
          <p:nvPr/>
        </p:nvSpPr>
        <p:spPr bwMode="auto">
          <a:xfrm>
            <a:off x="8512175" y="5449888"/>
            <a:ext cx="639763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sm" len="lg"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000">
                <a:solidFill>
                  <a:srgbClr val="000000"/>
                </a:solidFill>
                <a:cs typeface="+mn-cs"/>
              </a:rPr>
              <a:t>58.3 ma</a:t>
            </a:r>
          </a:p>
        </p:txBody>
      </p:sp>
      <p:sp>
        <p:nvSpPr>
          <p:cNvPr id="3023876" name="Freeform 4"/>
          <p:cNvSpPr>
            <a:spLocks/>
          </p:cNvSpPr>
          <p:nvPr/>
        </p:nvSpPr>
        <p:spPr bwMode="auto">
          <a:xfrm>
            <a:off x="4852988" y="1479550"/>
            <a:ext cx="2686050" cy="1123950"/>
          </a:xfrm>
          <a:custGeom>
            <a:avLst/>
            <a:gdLst/>
            <a:ahLst/>
            <a:cxnLst>
              <a:cxn ang="0">
                <a:pos x="1833" y="0"/>
              </a:cxn>
              <a:cxn ang="0">
                <a:pos x="1241" y="210"/>
              </a:cxn>
              <a:cxn ang="0">
                <a:pos x="1501" y="282"/>
              </a:cxn>
              <a:cxn ang="0">
                <a:pos x="0" y="708"/>
              </a:cxn>
            </a:cxnLst>
            <a:rect l="0" t="0" r="r" b="b"/>
            <a:pathLst>
              <a:path w="1833" h="708">
                <a:moveTo>
                  <a:pt x="1833" y="0"/>
                </a:moveTo>
                <a:cubicBezTo>
                  <a:pt x="1734" y="35"/>
                  <a:pt x="1296" y="163"/>
                  <a:pt x="1241" y="210"/>
                </a:cubicBezTo>
                <a:cubicBezTo>
                  <a:pt x="1186" y="257"/>
                  <a:pt x="1708" y="199"/>
                  <a:pt x="1501" y="282"/>
                </a:cubicBezTo>
                <a:cubicBezTo>
                  <a:pt x="1294" y="365"/>
                  <a:pt x="313" y="619"/>
                  <a:pt x="0" y="708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triangle" w="sm" len="lg"/>
          </a:ln>
          <a:effectLst>
            <a:outerShdw dist="35921" dir="8100000" algn="ctr" rotWithShape="0">
              <a:schemeClr val="bg1"/>
            </a:outerShdw>
          </a:effectLst>
        </p:spPr>
        <p:txBody>
          <a:bodyPr/>
          <a:lstStyle/>
          <a:p>
            <a:pPr algn="ctr" eaLnBrk="0" hangingPunct="0">
              <a:defRPr/>
            </a:pPr>
            <a:endParaRPr lang="en-US" sz="120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2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23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23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2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23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23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23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3878" grpId="0"/>
      <p:bldP spid="3023879" grpId="0"/>
      <p:bldP spid="3023881" grpId="0"/>
      <p:bldP spid="3023885" grpId="0" animBg="1"/>
      <p:bldP spid="3023886" grpId="0"/>
      <p:bldP spid="3023887" grpId="0"/>
      <p:bldP spid="302387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FF"/>
      </a:lt1>
      <a:dk2>
        <a:srgbClr val="002776"/>
      </a:dk2>
      <a:lt2>
        <a:srgbClr val="8093BA"/>
      </a:lt2>
      <a:accent1>
        <a:srgbClr val="C60C30"/>
      </a:accent1>
      <a:accent2>
        <a:srgbClr val="E2D8AF"/>
      </a:accent2>
      <a:accent3>
        <a:srgbClr val="FFFFFF"/>
      </a:accent3>
      <a:accent4>
        <a:srgbClr val="000000"/>
      </a:accent4>
      <a:accent5>
        <a:srgbClr val="DFAAAD"/>
      </a:accent5>
      <a:accent6>
        <a:srgbClr val="CDC49E"/>
      </a:accent6>
      <a:hlink>
        <a:srgbClr val="4C689F"/>
      </a:hlink>
      <a:folHlink>
        <a:srgbClr val="99A9C8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D2492A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B5813B"/>
        </a:accent6>
        <a:hlink>
          <a:srgbClr val="63B1E5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999A8F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8A8B81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2776"/>
        </a:dk2>
        <a:lt2>
          <a:srgbClr val="8093BA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Default Design">
  <a:themeElements>
    <a:clrScheme name="5_Default Design 1">
      <a:dk1>
        <a:srgbClr val="000000"/>
      </a:dk1>
      <a:lt1>
        <a:srgbClr val="FFFFFF"/>
      </a:lt1>
      <a:dk2>
        <a:srgbClr val="002776"/>
      </a:dk2>
      <a:lt2>
        <a:srgbClr val="808080"/>
      </a:lt2>
      <a:accent1>
        <a:srgbClr val="C60C30"/>
      </a:accent1>
      <a:accent2>
        <a:srgbClr val="E2D8AF"/>
      </a:accent2>
      <a:accent3>
        <a:srgbClr val="FFFFFF"/>
      </a:accent3>
      <a:accent4>
        <a:srgbClr val="000000"/>
      </a:accent4>
      <a:accent5>
        <a:srgbClr val="DFAAAD"/>
      </a:accent5>
      <a:accent6>
        <a:srgbClr val="CDC49E"/>
      </a:accent6>
      <a:hlink>
        <a:srgbClr val="4C689F"/>
      </a:hlink>
      <a:folHlink>
        <a:srgbClr val="99A9C8"/>
      </a:folHlink>
    </a:clrScheme>
    <a:fontScheme name="5_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312626"/>
        </a:accent1>
        <a:accent2>
          <a:srgbClr val="999A8F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8A8B81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D2492A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D2492A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B5813B"/>
        </a:accent6>
        <a:hlink>
          <a:srgbClr val="63B1E5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B5813B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999A8F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8A8B81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000000"/>
        </a:dk1>
        <a:lt1>
          <a:srgbClr val="FFFFFF"/>
        </a:lt1>
        <a:dk2>
          <a:srgbClr val="002776"/>
        </a:dk2>
        <a:lt2>
          <a:srgbClr val="8093BA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Default Design">
  <a:themeElements>
    <a:clrScheme name="Default Design 5">
      <a:dk1>
        <a:srgbClr val="000000"/>
      </a:dk1>
      <a:lt1>
        <a:srgbClr val="FFFFFF"/>
      </a:lt1>
      <a:dk2>
        <a:srgbClr val="002776"/>
      </a:dk2>
      <a:lt2>
        <a:srgbClr val="8093BA"/>
      </a:lt2>
      <a:accent1>
        <a:srgbClr val="C60C30"/>
      </a:accent1>
      <a:accent2>
        <a:srgbClr val="E2D8AF"/>
      </a:accent2>
      <a:accent3>
        <a:srgbClr val="FFFFFF"/>
      </a:accent3>
      <a:accent4>
        <a:srgbClr val="000000"/>
      </a:accent4>
      <a:accent5>
        <a:srgbClr val="DFAAAD"/>
      </a:accent5>
      <a:accent6>
        <a:srgbClr val="CDC49E"/>
      </a:accent6>
      <a:hlink>
        <a:srgbClr val="4C689F"/>
      </a:hlink>
      <a:folHlink>
        <a:srgbClr val="99A9C8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D2492A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B5813B"/>
        </a:accent6>
        <a:hlink>
          <a:srgbClr val="63B1E5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999A8F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8A8B81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2776"/>
        </a:dk2>
        <a:lt2>
          <a:srgbClr val="8093BA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Default Design">
  <a:themeElements>
    <a:clrScheme name="1_Default Design 3">
      <a:dk1>
        <a:srgbClr val="000000"/>
      </a:dk1>
      <a:lt1>
        <a:srgbClr val="FFFFFF"/>
      </a:lt1>
      <a:dk2>
        <a:srgbClr val="002776"/>
      </a:dk2>
      <a:lt2>
        <a:srgbClr val="999A8F"/>
      </a:lt2>
      <a:accent1>
        <a:srgbClr val="C60C30"/>
      </a:accent1>
      <a:accent2>
        <a:srgbClr val="E2D8AF"/>
      </a:accent2>
      <a:accent3>
        <a:srgbClr val="FFFFFF"/>
      </a:accent3>
      <a:accent4>
        <a:srgbClr val="000000"/>
      </a:accent4>
      <a:accent5>
        <a:srgbClr val="DFAAAD"/>
      </a:accent5>
      <a:accent6>
        <a:srgbClr val="CDC49E"/>
      </a:accent6>
      <a:hlink>
        <a:srgbClr val="4C689F"/>
      </a:hlink>
      <a:folHlink>
        <a:srgbClr val="99A9C8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D2492A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B5813B"/>
        </a:accent6>
        <a:hlink>
          <a:srgbClr val="63B1E5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B5813B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2776"/>
        </a:dk2>
        <a:lt2>
          <a:srgbClr val="8093BA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3">
      <a:dk1>
        <a:srgbClr val="000000"/>
      </a:dk1>
      <a:lt1>
        <a:srgbClr val="FFFFFF"/>
      </a:lt1>
      <a:dk2>
        <a:srgbClr val="002776"/>
      </a:dk2>
      <a:lt2>
        <a:srgbClr val="999A8F"/>
      </a:lt2>
      <a:accent1>
        <a:srgbClr val="C60C30"/>
      </a:accent1>
      <a:accent2>
        <a:srgbClr val="E2D8AF"/>
      </a:accent2>
      <a:accent3>
        <a:srgbClr val="FFFFFF"/>
      </a:accent3>
      <a:accent4>
        <a:srgbClr val="000000"/>
      </a:accent4>
      <a:accent5>
        <a:srgbClr val="DFAAAD"/>
      </a:accent5>
      <a:accent6>
        <a:srgbClr val="CDC49E"/>
      </a:accent6>
      <a:hlink>
        <a:srgbClr val="4C689F"/>
      </a:hlink>
      <a:folHlink>
        <a:srgbClr val="99A9C8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D2492A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B5813B"/>
        </a:accent6>
        <a:hlink>
          <a:srgbClr val="63B1E5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B5813B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2776"/>
        </a:dk2>
        <a:lt2>
          <a:srgbClr val="8093BA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3_Default Design 7">
      <a:dk1>
        <a:srgbClr val="000000"/>
      </a:dk1>
      <a:lt1>
        <a:srgbClr val="FFFFFF"/>
      </a:lt1>
      <a:dk2>
        <a:srgbClr val="002776"/>
      </a:dk2>
      <a:lt2>
        <a:srgbClr val="8093BA"/>
      </a:lt2>
      <a:accent1>
        <a:srgbClr val="C60C30"/>
      </a:accent1>
      <a:accent2>
        <a:srgbClr val="E2D8AF"/>
      </a:accent2>
      <a:accent3>
        <a:srgbClr val="FFFFFF"/>
      </a:accent3>
      <a:accent4>
        <a:srgbClr val="000000"/>
      </a:accent4>
      <a:accent5>
        <a:srgbClr val="DFAAAD"/>
      </a:accent5>
      <a:accent6>
        <a:srgbClr val="CDC49E"/>
      </a:accent6>
      <a:hlink>
        <a:srgbClr val="4C689F"/>
      </a:hlink>
      <a:folHlink>
        <a:srgbClr val="99A9C8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D2492A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B5813B"/>
        </a:accent6>
        <a:hlink>
          <a:srgbClr val="63B1E5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B5813B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999A8F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8A8B81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2776"/>
        </a:dk2>
        <a:lt2>
          <a:srgbClr val="8093BA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D2492A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312626"/>
        </a:accent1>
        <a:accent2>
          <a:srgbClr val="999A8F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8A8B81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2776"/>
      </a:dk2>
      <a:lt2>
        <a:srgbClr val="808080"/>
      </a:lt2>
      <a:accent1>
        <a:srgbClr val="C60C30"/>
      </a:accent1>
      <a:accent2>
        <a:srgbClr val="E2D8AF"/>
      </a:accent2>
      <a:accent3>
        <a:srgbClr val="FFFFFF"/>
      </a:accent3>
      <a:accent4>
        <a:srgbClr val="000000"/>
      </a:accent4>
      <a:accent5>
        <a:srgbClr val="DFAAAD"/>
      </a:accent5>
      <a:accent6>
        <a:srgbClr val="CDC49E"/>
      </a:accent6>
      <a:hlink>
        <a:srgbClr val="4C689F"/>
      </a:hlink>
      <a:folHlink>
        <a:srgbClr val="99A9C8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312626"/>
        </a:accent1>
        <a:accent2>
          <a:srgbClr val="999A8F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8A8B81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D2492A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D2492A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B5813B"/>
        </a:accent6>
        <a:hlink>
          <a:srgbClr val="63B1E5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B5813B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999A8F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8A8B81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000000"/>
        </a:dk1>
        <a:lt1>
          <a:srgbClr val="FFFFFF"/>
        </a:lt1>
        <a:dk2>
          <a:srgbClr val="002776"/>
        </a:dk2>
        <a:lt2>
          <a:srgbClr val="8093BA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2776"/>
      </a:dk2>
      <a:lt2>
        <a:srgbClr val="808080"/>
      </a:lt2>
      <a:accent1>
        <a:srgbClr val="C60C30"/>
      </a:accent1>
      <a:accent2>
        <a:srgbClr val="E2D8AF"/>
      </a:accent2>
      <a:accent3>
        <a:srgbClr val="FFFFFF"/>
      </a:accent3>
      <a:accent4>
        <a:srgbClr val="000000"/>
      </a:accent4>
      <a:accent5>
        <a:srgbClr val="DFAAAD"/>
      </a:accent5>
      <a:accent6>
        <a:srgbClr val="CDC49E"/>
      </a:accent6>
      <a:hlink>
        <a:srgbClr val="4C689F"/>
      </a:hlink>
      <a:folHlink>
        <a:srgbClr val="99A9C8"/>
      </a:folHlink>
    </a:clrScheme>
    <a:fontScheme name="6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312626"/>
        </a:accent1>
        <a:accent2>
          <a:srgbClr val="999A8F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8A8B81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D2492A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D2492A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B5813B"/>
        </a:accent6>
        <a:hlink>
          <a:srgbClr val="63B1E5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B5813B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999A8F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8A8B81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000000"/>
        </a:dk1>
        <a:lt1>
          <a:srgbClr val="FFFFFF"/>
        </a:lt1>
        <a:dk2>
          <a:srgbClr val="002776"/>
        </a:dk2>
        <a:lt2>
          <a:srgbClr val="8093BA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2776"/>
      </a:dk2>
      <a:lt2>
        <a:srgbClr val="808080"/>
      </a:lt2>
      <a:accent1>
        <a:srgbClr val="C60C30"/>
      </a:accent1>
      <a:accent2>
        <a:srgbClr val="E2D8AF"/>
      </a:accent2>
      <a:accent3>
        <a:srgbClr val="FFFFFF"/>
      </a:accent3>
      <a:accent4>
        <a:srgbClr val="000000"/>
      </a:accent4>
      <a:accent5>
        <a:srgbClr val="DFAAAD"/>
      </a:accent5>
      <a:accent6>
        <a:srgbClr val="CDC49E"/>
      </a:accent6>
      <a:hlink>
        <a:srgbClr val="4C689F"/>
      </a:hlink>
      <a:folHlink>
        <a:srgbClr val="99A9C8"/>
      </a:folHlink>
    </a:clrScheme>
    <a:fontScheme name="5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312626"/>
        </a:accent1>
        <a:accent2>
          <a:srgbClr val="999A8F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8A8B81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D2492A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D2492A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B5813B"/>
        </a:accent6>
        <a:hlink>
          <a:srgbClr val="63B1E5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B5813B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999A8F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8A8B81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000000"/>
        </a:dk1>
        <a:lt1>
          <a:srgbClr val="FFFFFF"/>
        </a:lt1>
        <a:dk2>
          <a:srgbClr val="002776"/>
        </a:dk2>
        <a:lt2>
          <a:srgbClr val="8093BA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2_Default Design 6">
      <a:dk1>
        <a:srgbClr val="000000"/>
      </a:dk1>
      <a:lt1>
        <a:srgbClr val="FFFFFF"/>
      </a:lt1>
      <a:dk2>
        <a:srgbClr val="002776"/>
      </a:dk2>
      <a:lt2>
        <a:srgbClr val="8093BA"/>
      </a:lt2>
      <a:accent1>
        <a:srgbClr val="C60C30"/>
      </a:accent1>
      <a:accent2>
        <a:srgbClr val="E2D8AF"/>
      </a:accent2>
      <a:accent3>
        <a:srgbClr val="FFFFFF"/>
      </a:accent3>
      <a:accent4>
        <a:srgbClr val="000000"/>
      </a:accent4>
      <a:accent5>
        <a:srgbClr val="DFAAAD"/>
      </a:accent5>
      <a:accent6>
        <a:srgbClr val="CDC49E"/>
      </a:accent6>
      <a:hlink>
        <a:srgbClr val="4C689F"/>
      </a:hlink>
      <a:folHlink>
        <a:srgbClr val="99A9C8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D2492A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B5813B"/>
        </a:accent6>
        <a:hlink>
          <a:srgbClr val="63B1E5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B5813B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2776"/>
        </a:dk2>
        <a:lt2>
          <a:srgbClr val="8093BA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7_Default Design 1">
      <a:dk1>
        <a:srgbClr val="000000"/>
      </a:dk1>
      <a:lt1>
        <a:srgbClr val="FFFFFF"/>
      </a:lt1>
      <a:dk2>
        <a:srgbClr val="002776"/>
      </a:dk2>
      <a:lt2>
        <a:srgbClr val="808080"/>
      </a:lt2>
      <a:accent1>
        <a:srgbClr val="C60C30"/>
      </a:accent1>
      <a:accent2>
        <a:srgbClr val="E2D8AF"/>
      </a:accent2>
      <a:accent3>
        <a:srgbClr val="FFFFFF"/>
      </a:accent3>
      <a:accent4>
        <a:srgbClr val="000000"/>
      </a:accent4>
      <a:accent5>
        <a:srgbClr val="DFAAAD"/>
      </a:accent5>
      <a:accent6>
        <a:srgbClr val="CDC49E"/>
      </a:accent6>
      <a:hlink>
        <a:srgbClr val="4C689F"/>
      </a:hlink>
      <a:folHlink>
        <a:srgbClr val="99A9C8"/>
      </a:folHlink>
    </a:clrScheme>
    <a:fontScheme name="7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7_Default Design 1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2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3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4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312626"/>
        </a:accent1>
        <a:accent2>
          <a:srgbClr val="999A8F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8A8B81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5">
        <a:dk1>
          <a:srgbClr val="000000"/>
        </a:dk1>
        <a:lt1>
          <a:srgbClr val="FFFFFF"/>
        </a:lt1>
        <a:dk2>
          <a:srgbClr val="002776"/>
        </a:dk2>
        <a:lt2>
          <a:srgbClr val="808080"/>
        </a:lt2>
        <a:accent1>
          <a:srgbClr val="D2492A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6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D2492A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B5813B"/>
        </a:accent6>
        <a:hlink>
          <a:srgbClr val="63B1E5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7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8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9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B5813B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10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11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999A8F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8A8B81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12">
        <a:dk1>
          <a:srgbClr val="000000"/>
        </a:dk1>
        <a:lt1>
          <a:srgbClr val="FFFFFF"/>
        </a:lt1>
        <a:dk2>
          <a:srgbClr val="002776"/>
        </a:dk2>
        <a:lt2>
          <a:srgbClr val="8093BA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1_Default Design 3">
      <a:dk1>
        <a:srgbClr val="000000"/>
      </a:dk1>
      <a:lt1>
        <a:srgbClr val="FFFFFF"/>
      </a:lt1>
      <a:dk2>
        <a:srgbClr val="002776"/>
      </a:dk2>
      <a:lt2>
        <a:srgbClr val="999A8F"/>
      </a:lt2>
      <a:accent1>
        <a:srgbClr val="C60C30"/>
      </a:accent1>
      <a:accent2>
        <a:srgbClr val="E2D8AF"/>
      </a:accent2>
      <a:accent3>
        <a:srgbClr val="FFFFFF"/>
      </a:accent3>
      <a:accent4>
        <a:srgbClr val="000000"/>
      </a:accent4>
      <a:accent5>
        <a:srgbClr val="DFAAAD"/>
      </a:accent5>
      <a:accent6>
        <a:srgbClr val="CDC49E"/>
      </a:accent6>
      <a:hlink>
        <a:srgbClr val="4C689F"/>
      </a:hlink>
      <a:folHlink>
        <a:srgbClr val="99A9C8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D2492A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E5B1AC"/>
        </a:accent5>
        <a:accent6>
          <a:srgbClr val="B5813B"/>
        </a:accent6>
        <a:hlink>
          <a:srgbClr val="63B1E5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35291"/>
        </a:accent1>
        <a:accent2>
          <a:srgbClr val="4C689F"/>
        </a:accent2>
        <a:accent3>
          <a:srgbClr val="FFFFFF"/>
        </a:accent3>
        <a:accent4>
          <a:srgbClr val="000000"/>
        </a:accent4>
        <a:accent5>
          <a:srgbClr val="ADB3C7"/>
        </a:accent5>
        <a:accent6>
          <a:srgbClr val="445E90"/>
        </a:accent6>
        <a:hlink>
          <a:srgbClr val="8093BA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312626"/>
        </a:accent1>
        <a:accent2>
          <a:srgbClr val="C88F42"/>
        </a:accent2>
        <a:accent3>
          <a:srgbClr val="FFFFFF"/>
        </a:accent3>
        <a:accent4>
          <a:srgbClr val="000000"/>
        </a:accent4>
        <a:accent5>
          <a:srgbClr val="ADACAC"/>
        </a:accent5>
        <a:accent6>
          <a:srgbClr val="B5813B"/>
        </a:accent6>
        <a:hlink>
          <a:srgbClr val="A79E70"/>
        </a:hlink>
        <a:folHlink>
          <a:srgbClr val="AEA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2776"/>
        </a:dk2>
        <a:lt2>
          <a:srgbClr val="999A8F"/>
        </a:lt2>
        <a:accent1>
          <a:srgbClr val="63B1E5"/>
        </a:accent1>
        <a:accent2>
          <a:srgbClr val="865F7F"/>
        </a:accent2>
        <a:accent3>
          <a:srgbClr val="FFFFFF"/>
        </a:accent3>
        <a:accent4>
          <a:srgbClr val="000000"/>
        </a:accent4>
        <a:accent5>
          <a:srgbClr val="B7D5F0"/>
        </a:accent5>
        <a:accent6>
          <a:srgbClr val="795572"/>
        </a:accent6>
        <a:hlink>
          <a:srgbClr val="D2AD2A"/>
        </a:hlink>
        <a:folHlink>
          <a:srgbClr val="C88F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2776"/>
        </a:dk2>
        <a:lt2>
          <a:srgbClr val="8093BA"/>
        </a:lt2>
        <a:accent1>
          <a:srgbClr val="C60C30"/>
        </a:accent1>
        <a:accent2>
          <a:srgbClr val="E2D8AF"/>
        </a:accent2>
        <a:accent3>
          <a:srgbClr val="FFFFFF"/>
        </a:accent3>
        <a:accent4>
          <a:srgbClr val="000000"/>
        </a:accent4>
        <a:accent5>
          <a:srgbClr val="DFAAAD"/>
        </a:accent5>
        <a:accent6>
          <a:srgbClr val="CDC49E"/>
        </a:accent6>
        <a:hlink>
          <a:srgbClr val="4C689F"/>
        </a:hlink>
        <a:folHlink>
          <a:srgbClr val="99A9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4005</TotalTime>
  <Words>1000</Words>
  <Application>Microsoft Office PowerPoint</Application>
  <PresentationFormat>On-screen Show (4:3)</PresentationFormat>
  <Paragraphs>408</Paragraphs>
  <Slides>34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Default Design</vt:lpstr>
      <vt:lpstr>1_Default Design</vt:lpstr>
      <vt:lpstr>3_Default Design</vt:lpstr>
      <vt:lpstr>4_Default Design</vt:lpstr>
      <vt:lpstr>6_Default Design</vt:lpstr>
      <vt:lpstr>5_Default Design</vt:lpstr>
      <vt:lpstr>2_Default Design</vt:lpstr>
      <vt:lpstr>7_Default Design</vt:lpstr>
      <vt:lpstr>9_Default Design</vt:lpstr>
      <vt:lpstr>10_Default Design</vt:lpstr>
      <vt:lpstr>11_Default Design</vt:lpstr>
      <vt:lpstr>12_Default Design</vt:lpstr>
      <vt:lpstr>Document</vt:lpstr>
      <vt:lpstr>Clip</vt:lpstr>
      <vt:lpstr>Gráfico</vt:lpstr>
      <vt:lpstr>Slide 1</vt:lpstr>
      <vt:lpstr>CONTENTS</vt:lpstr>
      <vt:lpstr>1.0 LOCATION</vt:lpstr>
      <vt:lpstr>Slide 4</vt:lpstr>
      <vt:lpstr>2.0 REGIONAL GEOLOGY</vt:lpstr>
      <vt:lpstr>Slide 6</vt:lpstr>
      <vt:lpstr>Slide 7</vt:lpstr>
      <vt:lpstr>3.0 LOCAL GEOLOGY</vt:lpstr>
      <vt:lpstr>Slide 9</vt:lpstr>
      <vt:lpstr>4.0 SUPERGENE ALTERATION AND MINERALIZATION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QUELLAVECO: STRATIGRAPHIC COLUMN</vt:lpstr>
      <vt:lpstr>Slide 19</vt:lpstr>
      <vt:lpstr>Slide 20</vt:lpstr>
      <vt:lpstr>Section North - South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5.0 HIDROGEOLOGY</vt:lpstr>
      <vt:lpstr>Hydrogeology</vt:lpstr>
      <vt:lpstr>Secction A-A´</vt:lpstr>
      <vt:lpstr>Slide 32</vt:lpstr>
      <vt:lpstr>Slide 33</vt:lpstr>
      <vt:lpstr>Slide 34</vt:lpstr>
    </vt:vector>
  </TitlesOfParts>
  <Company>AngloAmerican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AngloAmerican PPT_Standard version</dc:title>
  <dc:creator>Mediasterling.com</dc:creator>
  <dc:description>built by: www.mediasterling.com</dc:description>
  <cp:lastModifiedBy>ecenteno</cp:lastModifiedBy>
  <cp:revision>219</cp:revision>
  <dcterms:created xsi:type="dcterms:W3CDTF">2010-04-24T00:30:54Z</dcterms:created>
  <dcterms:modified xsi:type="dcterms:W3CDTF">2012-09-18T13:24:01Z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 Standard version_">
    <vt:lpwstr>1.2</vt:lpwstr>
  </property>
</Properties>
</file>